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404050" cy="43205400"/>
  <p:notesSz cx="6858000" cy="9144000"/>
  <p:defaultTextStyle>
    <a:defPPr>
      <a:defRPr lang="en-US"/>
    </a:defPPr>
    <a:lvl1pPr marL="0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457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D07"/>
    <a:srgbClr val="C4C008"/>
    <a:srgbClr val="FAFA8A"/>
    <a:srgbClr val="C5F6B4"/>
    <a:srgbClr val="A6F18B"/>
    <a:srgbClr val="F4FAD2"/>
    <a:srgbClr val="F4F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" d="100"/>
          <a:sy n="12" d="100"/>
        </p:scale>
        <p:origin x="2028" y="168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5" y="7070887"/>
            <a:ext cx="27543443" cy="15041880"/>
          </a:xfrm>
        </p:spPr>
        <p:txBody>
          <a:bodyPr anchor="b"/>
          <a:lstStyle>
            <a:lvl1pPr algn="ctr">
              <a:defRPr sz="2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506" y="22692840"/>
            <a:ext cx="24303038" cy="10431301"/>
          </a:xfrm>
        </p:spPr>
        <p:txBody>
          <a:bodyPr/>
          <a:lstStyle>
            <a:lvl1pPr marL="0" indent="0" algn="ctr">
              <a:buNone/>
              <a:defRPr sz="8500"/>
            </a:lvl1pPr>
            <a:lvl2pPr marL="1620113" indent="0" algn="ctr">
              <a:buNone/>
              <a:defRPr sz="7100"/>
            </a:lvl2pPr>
            <a:lvl3pPr marL="3240226" indent="0" algn="ctr">
              <a:buNone/>
              <a:defRPr sz="6400"/>
            </a:lvl3pPr>
            <a:lvl4pPr marL="4860339" indent="0" algn="ctr">
              <a:buNone/>
              <a:defRPr sz="5700"/>
            </a:lvl4pPr>
            <a:lvl5pPr marL="6480452" indent="0" algn="ctr">
              <a:buNone/>
              <a:defRPr sz="5700"/>
            </a:lvl5pPr>
            <a:lvl6pPr marL="8100565" indent="0" algn="ctr">
              <a:buNone/>
              <a:defRPr sz="5700"/>
            </a:lvl6pPr>
            <a:lvl7pPr marL="9720678" indent="0" algn="ctr">
              <a:buNone/>
              <a:defRPr sz="5700"/>
            </a:lvl7pPr>
            <a:lvl8pPr marL="11340791" indent="0" algn="ctr">
              <a:buNone/>
              <a:defRPr sz="5700"/>
            </a:lvl8pPr>
            <a:lvl9pPr marL="12960904" indent="0" algn="ctr">
              <a:buNone/>
              <a:defRPr sz="57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21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07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9150" y="2300287"/>
            <a:ext cx="6987123" cy="366145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780" y="2300287"/>
            <a:ext cx="20556319" cy="3661458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7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23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903" y="10771359"/>
            <a:ext cx="27948493" cy="17972243"/>
          </a:xfrm>
        </p:spPr>
        <p:txBody>
          <a:bodyPr anchor="b"/>
          <a:lstStyle>
            <a:lvl1pPr>
              <a:defRPr sz="2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903" y="28913627"/>
            <a:ext cx="27948493" cy="9451178"/>
          </a:xfrm>
        </p:spPr>
        <p:txBody>
          <a:bodyPr/>
          <a:lstStyle>
            <a:lvl1pPr marL="0" indent="0">
              <a:buNone/>
              <a:defRPr sz="8500">
                <a:solidFill>
                  <a:schemeClr val="tx1"/>
                </a:solidFill>
              </a:defRPr>
            </a:lvl1pPr>
            <a:lvl2pPr marL="162011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2pPr>
            <a:lvl3pPr marL="32402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4860339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648045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810056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9720678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134079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296090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12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779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4551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31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300298"/>
            <a:ext cx="27948493" cy="835104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2003" y="10591328"/>
            <a:ext cx="13708430" cy="5190645"/>
          </a:xfrm>
        </p:spPr>
        <p:txBody>
          <a:bodyPr anchor="b"/>
          <a:lstStyle>
            <a:lvl1pPr marL="0" indent="0">
              <a:buNone/>
              <a:defRPr sz="8500" b="1"/>
            </a:lvl1pPr>
            <a:lvl2pPr marL="1620113" indent="0">
              <a:buNone/>
              <a:defRPr sz="7100" b="1"/>
            </a:lvl2pPr>
            <a:lvl3pPr marL="3240226" indent="0">
              <a:buNone/>
              <a:defRPr sz="6400" b="1"/>
            </a:lvl3pPr>
            <a:lvl4pPr marL="4860339" indent="0">
              <a:buNone/>
              <a:defRPr sz="5700" b="1"/>
            </a:lvl4pPr>
            <a:lvl5pPr marL="6480452" indent="0">
              <a:buNone/>
              <a:defRPr sz="5700" b="1"/>
            </a:lvl5pPr>
            <a:lvl6pPr marL="8100565" indent="0">
              <a:buNone/>
              <a:defRPr sz="5700" b="1"/>
            </a:lvl6pPr>
            <a:lvl7pPr marL="9720678" indent="0">
              <a:buNone/>
              <a:defRPr sz="5700" b="1"/>
            </a:lvl7pPr>
            <a:lvl8pPr marL="11340791" indent="0">
              <a:buNone/>
              <a:defRPr sz="5700" b="1"/>
            </a:lvl8pPr>
            <a:lvl9pPr marL="12960904" indent="0">
              <a:buNone/>
              <a:defRPr sz="57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2003" y="15781973"/>
            <a:ext cx="13708430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4553" y="10591328"/>
            <a:ext cx="13775941" cy="5190645"/>
          </a:xfrm>
        </p:spPr>
        <p:txBody>
          <a:bodyPr anchor="b"/>
          <a:lstStyle>
            <a:lvl1pPr marL="0" indent="0">
              <a:buNone/>
              <a:defRPr sz="8500" b="1"/>
            </a:lvl1pPr>
            <a:lvl2pPr marL="1620113" indent="0">
              <a:buNone/>
              <a:defRPr sz="7100" b="1"/>
            </a:lvl2pPr>
            <a:lvl3pPr marL="3240226" indent="0">
              <a:buNone/>
              <a:defRPr sz="6400" b="1"/>
            </a:lvl3pPr>
            <a:lvl4pPr marL="4860339" indent="0">
              <a:buNone/>
              <a:defRPr sz="5700" b="1"/>
            </a:lvl4pPr>
            <a:lvl5pPr marL="6480452" indent="0">
              <a:buNone/>
              <a:defRPr sz="5700" b="1"/>
            </a:lvl5pPr>
            <a:lvl6pPr marL="8100565" indent="0">
              <a:buNone/>
              <a:defRPr sz="5700" b="1"/>
            </a:lvl6pPr>
            <a:lvl7pPr marL="9720678" indent="0">
              <a:buNone/>
              <a:defRPr sz="5700" b="1"/>
            </a:lvl7pPr>
            <a:lvl8pPr marL="11340791" indent="0">
              <a:buNone/>
              <a:defRPr sz="5700" b="1"/>
            </a:lvl8pPr>
            <a:lvl9pPr marL="12960904" indent="0">
              <a:buNone/>
              <a:defRPr sz="57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4553" y="15781973"/>
            <a:ext cx="13775941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96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69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35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880360"/>
            <a:ext cx="10451150" cy="10081260"/>
          </a:xfrm>
        </p:spPr>
        <p:txBody>
          <a:bodyPr anchor="b"/>
          <a:lstStyle>
            <a:lvl1pPr>
              <a:defRPr sz="1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5941" y="6220788"/>
            <a:ext cx="16404551" cy="30703837"/>
          </a:xfrm>
        </p:spPr>
        <p:txBody>
          <a:bodyPr/>
          <a:lstStyle>
            <a:lvl1pPr>
              <a:defRPr sz="11300"/>
            </a:lvl1pPr>
            <a:lvl2pPr>
              <a:defRPr sz="9900"/>
            </a:lvl2pPr>
            <a:lvl3pPr>
              <a:defRPr sz="85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9" y="12961619"/>
            <a:ext cx="10451150" cy="24013005"/>
          </a:xfrm>
        </p:spPr>
        <p:txBody>
          <a:bodyPr/>
          <a:lstStyle>
            <a:lvl1pPr marL="0" indent="0">
              <a:buNone/>
              <a:defRPr sz="5700"/>
            </a:lvl1pPr>
            <a:lvl2pPr marL="1620113" indent="0">
              <a:buNone/>
              <a:defRPr sz="5000"/>
            </a:lvl2pPr>
            <a:lvl3pPr marL="3240226" indent="0">
              <a:buNone/>
              <a:defRPr sz="4300"/>
            </a:lvl3pPr>
            <a:lvl4pPr marL="4860339" indent="0">
              <a:buNone/>
              <a:defRPr sz="3500"/>
            </a:lvl4pPr>
            <a:lvl5pPr marL="6480452" indent="0">
              <a:buNone/>
              <a:defRPr sz="3500"/>
            </a:lvl5pPr>
            <a:lvl6pPr marL="8100565" indent="0">
              <a:buNone/>
              <a:defRPr sz="3500"/>
            </a:lvl6pPr>
            <a:lvl7pPr marL="9720678" indent="0">
              <a:buNone/>
              <a:defRPr sz="3500"/>
            </a:lvl7pPr>
            <a:lvl8pPr marL="11340791" indent="0">
              <a:buNone/>
              <a:defRPr sz="3500"/>
            </a:lvl8pPr>
            <a:lvl9pPr marL="12960904" indent="0">
              <a:buNone/>
              <a:defRPr sz="35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3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880360"/>
            <a:ext cx="10451150" cy="10081260"/>
          </a:xfrm>
        </p:spPr>
        <p:txBody>
          <a:bodyPr anchor="b"/>
          <a:lstStyle>
            <a:lvl1pPr>
              <a:defRPr sz="1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5941" y="6220788"/>
            <a:ext cx="16404551" cy="30703837"/>
          </a:xfrm>
        </p:spPr>
        <p:txBody>
          <a:bodyPr anchor="t"/>
          <a:lstStyle>
            <a:lvl1pPr marL="0" indent="0">
              <a:buNone/>
              <a:defRPr sz="11300"/>
            </a:lvl1pPr>
            <a:lvl2pPr marL="1620113" indent="0">
              <a:buNone/>
              <a:defRPr sz="9900"/>
            </a:lvl2pPr>
            <a:lvl3pPr marL="3240226" indent="0">
              <a:buNone/>
              <a:defRPr sz="8500"/>
            </a:lvl3pPr>
            <a:lvl4pPr marL="4860339" indent="0">
              <a:buNone/>
              <a:defRPr sz="7100"/>
            </a:lvl4pPr>
            <a:lvl5pPr marL="6480452" indent="0">
              <a:buNone/>
              <a:defRPr sz="7100"/>
            </a:lvl5pPr>
            <a:lvl6pPr marL="8100565" indent="0">
              <a:buNone/>
              <a:defRPr sz="7100"/>
            </a:lvl6pPr>
            <a:lvl7pPr marL="9720678" indent="0">
              <a:buNone/>
              <a:defRPr sz="7100"/>
            </a:lvl7pPr>
            <a:lvl8pPr marL="11340791" indent="0">
              <a:buNone/>
              <a:defRPr sz="7100"/>
            </a:lvl8pPr>
            <a:lvl9pPr marL="12960904" indent="0">
              <a:buNone/>
              <a:defRPr sz="71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9" y="12961619"/>
            <a:ext cx="10451150" cy="24013005"/>
          </a:xfrm>
        </p:spPr>
        <p:txBody>
          <a:bodyPr/>
          <a:lstStyle>
            <a:lvl1pPr marL="0" indent="0">
              <a:buNone/>
              <a:defRPr sz="5700"/>
            </a:lvl1pPr>
            <a:lvl2pPr marL="1620113" indent="0">
              <a:buNone/>
              <a:defRPr sz="5000"/>
            </a:lvl2pPr>
            <a:lvl3pPr marL="3240226" indent="0">
              <a:buNone/>
              <a:defRPr sz="4300"/>
            </a:lvl3pPr>
            <a:lvl4pPr marL="4860339" indent="0">
              <a:buNone/>
              <a:defRPr sz="3500"/>
            </a:lvl4pPr>
            <a:lvl5pPr marL="6480452" indent="0">
              <a:buNone/>
              <a:defRPr sz="3500"/>
            </a:lvl5pPr>
            <a:lvl6pPr marL="8100565" indent="0">
              <a:buNone/>
              <a:defRPr sz="3500"/>
            </a:lvl6pPr>
            <a:lvl7pPr marL="9720678" indent="0">
              <a:buNone/>
              <a:defRPr sz="3500"/>
            </a:lvl7pPr>
            <a:lvl8pPr marL="11340791" indent="0">
              <a:buNone/>
              <a:defRPr sz="3500"/>
            </a:lvl8pPr>
            <a:lvl9pPr marL="12960904" indent="0">
              <a:buNone/>
              <a:defRPr sz="35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92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779" y="2300298"/>
            <a:ext cx="27948493" cy="8351046"/>
          </a:xfrm>
          <a:prstGeom prst="rect">
            <a:avLst/>
          </a:prstGeom>
        </p:spPr>
        <p:txBody>
          <a:bodyPr vert="horz" lIns="91449" tIns="45725" rIns="91449" bIns="45725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779" y="11501438"/>
            <a:ext cx="27948493" cy="27413429"/>
          </a:xfrm>
          <a:prstGeom prst="rect">
            <a:avLst/>
          </a:prstGeom>
        </p:spPr>
        <p:txBody>
          <a:bodyPr vert="horz" lIns="91449" tIns="45725" rIns="91449" bIns="45725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779" y="40045014"/>
            <a:ext cx="7290911" cy="2300288"/>
          </a:xfrm>
          <a:prstGeom prst="rect">
            <a:avLst/>
          </a:prstGeom>
        </p:spPr>
        <p:txBody>
          <a:bodyPr vert="horz" lIns="91449" tIns="45725" rIns="91449" bIns="45725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FEF23-6041-4B76-AE40-E53C6923D900}" type="datetimeFigureOut">
              <a:rPr lang="pt-BR" smtClean="0"/>
              <a:pPr/>
              <a:t>22/03/2020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3842" y="40045014"/>
            <a:ext cx="10936367" cy="2300288"/>
          </a:xfrm>
          <a:prstGeom prst="rect">
            <a:avLst/>
          </a:prstGeom>
        </p:spPr>
        <p:txBody>
          <a:bodyPr vert="horz" lIns="91449" tIns="45725" rIns="91449" bIns="45725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5360" y="40045014"/>
            <a:ext cx="7290911" cy="2300288"/>
          </a:xfrm>
          <a:prstGeom prst="rect">
            <a:avLst/>
          </a:prstGeom>
        </p:spPr>
        <p:txBody>
          <a:bodyPr vert="horz" lIns="91449" tIns="45725" rIns="91449" bIns="45725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05797-23A1-4EFA-B011-1B463FEEE6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97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40226" rtl="0" eaLnBrk="1" latinLnBrk="0" hangingPunct="1">
        <a:lnSpc>
          <a:spcPct val="90000"/>
        </a:lnSpc>
        <a:spcBef>
          <a:spcPct val="0"/>
        </a:spcBef>
        <a:buNone/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57" indent="-810057" algn="l" defTabSz="3240226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70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283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396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7290509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910622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10530735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50848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3770961" indent="-810057" algn="l" defTabSz="3240226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20113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40226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60339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452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00565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20678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40791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60904" algn="l" defTabSz="3240226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professor.ufam.edu.br/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campus.ufam.edu.br/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hyperlink" Target="http://www.cpa.ufam.edu.br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32404050" cy="43205400"/>
          </a:xfrm>
          <a:prstGeom prst="rect">
            <a:avLst/>
          </a:prstGeom>
          <a:gradFill flip="none" rotWithShape="1">
            <a:gsLst>
              <a:gs pos="76000">
                <a:srgbClr val="DFE4F7"/>
              </a:gs>
              <a:gs pos="60000">
                <a:srgbClr val="C5F6B4"/>
              </a:gs>
              <a:gs pos="25000">
                <a:srgbClr val="F4FAD2"/>
              </a:gs>
              <a:gs pos="0">
                <a:srgbClr val="F4FBC9"/>
              </a:gs>
              <a:gs pos="4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">
            <a:extLst>
              <a:ext uri="{FF2B5EF4-FFF2-40B4-BE49-F238E27FC236}">
                <a16:creationId xmlns:a16="http://schemas.microsoft.com/office/drawing/2014/main" id="{E8727B4F-025C-42D0-99A0-404AD8B8C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3060" y="1600254"/>
            <a:ext cx="12348098" cy="255454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COMISSÃO PRÓPRIA DE AVALIAÇÃO - CPA</a:t>
            </a:r>
          </a:p>
        </p:txBody>
      </p:sp>
      <p:pic>
        <p:nvPicPr>
          <p:cNvPr id="14" name="Imagem 1">
            <a:extLst>
              <a:ext uri="{FF2B5EF4-FFF2-40B4-BE49-F238E27FC236}">
                <a16:creationId xmlns:a16="http://schemas.microsoft.com/office/drawing/2014/main" id="{F8E15C7B-83F1-4185-832F-6A7974C48E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150" y="823534"/>
            <a:ext cx="3600529" cy="410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9" descr="C:\Users\CPA\AppData\Local\Temp\logomarca nova.jpg">
            <a:extLst>
              <a:ext uri="{FF2B5EF4-FFF2-40B4-BE49-F238E27FC236}">
                <a16:creationId xmlns:a16="http://schemas.microsoft.com/office/drawing/2014/main" id="{96780C94-74CC-474B-93F1-98836D59D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3244" y="1317358"/>
            <a:ext cx="4139561" cy="4008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A0CABB54-D966-4773-9585-4E2FB5A4A68C}"/>
              </a:ext>
            </a:extLst>
          </p:cNvPr>
          <p:cNvCxnSpPr/>
          <p:nvPr/>
        </p:nvCxnSpPr>
        <p:spPr>
          <a:xfrm>
            <a:off x="15114711" y="4202040"/>
            <a:ext cx="10844796" cy="0"/>
          </a:xfrm>
          <a:prstGeom prst="line">
            <a:avLst/>
          </a:prstGeom>
          <a:ln w="857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spaço Reservado para Texto 2">
            <a:extLst>
              <a:ext uri="{FF2B5EF4-FFF2-40B4-BE49-F238E27FC236}">
                <a16:creationId xmlns:a16="http://schemas.microsoft.com/office/drawing/2014/main" id="{55C6D9EE-7A79-4C57-BFAA-3FE959A0FAE6}"/>
              </a:ext>
            </a:extLst>
          </p:cNvPr>
          <p:cNvSpPr txBox="1">
            <a:spLocks/>
          </p:cNvSpPr>
          <p:nvPr/>
        </p:nvSpPr>
        <p:spPr>
          <a:xfrm>
            <a:off x="1437123" y="5201221"/>
            <a:ext cx="14762169" cy="11675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4000" b="1" dirty="0">
              <a:latin typeface="Century Gothic" pitchFamily="34" charset="0"/>
            </a:endParaRPr>
          </a:p>
        </p:txBody>
      </p:sp>
      <p:sp>
        <p:nvSpPr>
          <p:cNvPr id="52" name="Retângulo: Cantos Arredondados 51">
            <a:extLst>
              <a:ext uri="{FF2B5EF4-FFF2-40B4-BE49-F238E27FC236}">
                <a16:creationId xmlns:a16="http://schemas.microsoft.com/office/drawing/2014/main" id="{714D362E-CFC9-4815-ACDF-D169C2BE69B2}"/>
              </a:ext>
            </a:extLst>
          </p:cNvPr>
          <p:cNvSpPr/>
          <p:nvPr/>
        </p:nvSpPr>
        <p:spPr>
          <a:xfrm>
            <a:off x="8102507" y="6484685"/>
            <a:ext cx="11052202" cy="15838287"/>
          </a:xfrm>
          <a:prstGeom prst="roundRect">
            <a:avLst>
              <a:gd name="adj" fmla="val 2941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É uma comissão com atribuições de conduzir os processos de avaliação internos da instituição, bem como de sistematizar e prestar as informações solicitadas pelo INEP, conforme artigo 11 da Lei n.º 10.861/2004 – SINAES, que estabelece às diretrizes:</a:t>
            </a:r>
          </a:p>
          <a:p>
            <a:pPr marL="620775" indent="-620775" algn="just">
              <a:lnSpc>
                <a:spcPct val="150000"/>
              </a:lnSpc>
              <a:buFont typeface="+mj-lt"/>
              <a:buAutoNum type="romanLcPeriod"/>
            </a:pPr>
            <a:r>
              <a:rPr lang="pt-BR" sz="3800" spc="-150" dirty="0">
                <a:solidFill>
                  <a:schemeClr val="tx1"/>
                </a:solidFill>
                <a:latin typeface="Century Gothic" pitchFamily="34" charset="0"/>
              </a:rPr>
              <a:t>constituição por ato do dirigente máximo da instituição de ensino superior, ou por previsão no seu próprio estatuto ou regimento, assegurado a participação de todos os segmentos da comunidade universitária e da sociedade civil organizada, e vedada a composição que privilegie a maioria absoluta de um dos segmentos;</a:t>
            </a:r>
          </a:p>
          <a:p>
            <a:pPr marL="620775" indent="-620775" algn="just">
              <a:lnSpc>
                <a:spcPct val="150000"/>
              </a:lnSpc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+mj-lt"/>
              <a:buAutoNum type="romanLcPeriod"/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atuação autônoma em relação a conselhos e demais órgãos colegiados existentes na instituição de educação superior.</a:t>
            </a:r>
            <a:endParaRPr lang="pt-BR" sz="3800" b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620775" indent="-620775" algn="ctr">
              <a:buFont typeface="+mj-lt"/>
              <a:buAutoNum type="romanLcPeriod"/>
            </a:pP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ADB72D03-6EA8-4221-B975-2C2A436432FB}"/>
              </a:ext>
            </a:extLst>
          </p:cNvPr>
          <p:cNvSpPr txBox="1"/>
          <p:nvPr/>
        </p:nvSpPr>
        <p:spPr>
          <a:xfrm>
            <a:off x="9854620" y="5848924"/>
            <a:ext cx="726757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 que é a CPA?</a:t>
            </a:r>
            <a:endParaRPr lang="pt-BR" sz="48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Retângulo: Cantos Arredondados 59">
            <a:extLst>
              <a:ext uri="{FF2B5EF4-FFF2-40B4-BE49-F238E27FC236}">
                <a16:creationId xmlns:a16="http://schemas.microsoft.com/office/drawing/2014/main" id="{897DC94F-9D31-4433-8012-ED3943D5FECB}"/>
              </a:ext>
            </a:extLst>
          </p:cNvPr>
          <p:cNvSpPr/>
          <p:nvPr/>
        </p:nvSpPr>
        <p:spPr>
          <a:xfrm>
            <a:off x="19687850" y="6624640"/>
            <a:ext cx="11900988" cy="15698332"/>
          </a:xfrm>
          <a:prstGeom prst="roundRect">
            <a:avLst>
              <a:gd name="adj" fmla="val 2941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pt-BR" sz="2000" dirty="0">
              <a:solidFill>
                <a:schemeClr val="tx1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A  Avaliação Institucional é um dos componentes do Sistema Nacional de Avaliação da Educação Superior (SINAES) e está relacionada:</a:t>
            </a:r>
          </a:p>
          <a:p>
            <a:pPr marL="620775" indent="-620775" algn="just">
              <a:lnSpc>
                <a:spcPct val="150000"/>
              </a:lnSpc>
              <a:buFont typeface="+mj-lt"/>
              <a:buAutoNum type="romanLcPeriod"/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à melhoria da qualidade da educação superior;</a:t>
            </a:r>
          </a:p>
          <a:p>
            <a:pPr marL="620775" indent="-620775" algn="just">
              <a:lnSpc>
                <a:spcPct val="150000"/>
              </a:lnSpc>
              <a:buFont typeface="+mj-lt"/>
              <a:buAutoNum type="romanLcPeriod"/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à orientação da expansão de sua oferta;</a:t>
            </a:r>
          </a:p>
          <a:p>
            <a:pPr marL="620775" indent="-620775" algn="just">
              <a:lnSpc>
                <a:spcPct val="150000"/>
              </a:lnSpc>
              <a:buFont typeface="+mj-lt"/>
              <a:buAutoNum type="romanLcPeriod"/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ao aumento permanente da sua eficácia institucional e efetividade acadêmica e social;</a:t>
            </a:r>
          </a:p>
          <a:p>
            <a:pPr marL="620775" indent="-620775" algn="just">
              <a:lnSpc>
                <a:spcPct val="150000"/>
              </a:lnSpc>
              <a:buFont typeface="+mj-lt"/>
              <a:buAutoNum type="romanLcPeriod"/>
            </a:pPr>
            <a:r>
              <a:rPr lang="pt-BR" sz="3800" dirty="0">
                <a:solidFill>
                  <a:schemeClr val="tx1"/>
                </a:solidFill>
                <a:latin typeface="Century Gothic" pitchFamily="34" charset="0"/>
              </a:rPr>
              <a:t>ao aprofundamento dos compromissos e responsabilidades sociais das instituições de educação superior, por meio da valorização de sua missão pública, da promoção dos valores democráticos, do respeito à diferença e à diversidade, da afirmação da autonomia e da identidade institucional.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5971D1EC-1A17-4F1F-AA2E-FDFCE9FA830C}"/>
              </a:ext>
            </a:extLst>
          </p:cNvPr>
          <p:cNvSpPr txBox="1"/>
          <p:nvPr/>
        </p:nvSpPr>
        <p:spPr>
          <a:xfrm>
            <a:off x="23718107" y="6152086"/>
            <a:ext cx="4722679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pc="3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AVALIES</a:t>
            </a:r>
            <a:endParaRPr lang="pt-BR" sz="4800" b="1" spc="3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8" name="Agrupar 47">
            <a:extLst>
              <a:ext uri="{FF2B5EF4-FFF2-40B4-BE49-F238E27FC236}">
                <a16:creationId xmlns:a16="http://schemas.microsoft.com/office/drawing/2014/main" id="{5595E7A7-9281-4435-9CA4-30F01FB85A75}"/>
              </a:ext>
            </a:extLst>
          </p:cNvPr>
          <p:cNvGrpSpPr/>
          <p:nvPr/>
        </p:nvGrpSpPr>
        <p:grpSpPr>
          <a:xfrm>
            <a:off x="7976379" y="24118231"/>
            <a:ext cx="23722821" cy="11083088"/>
            <a:chOff x="1436913" y="20553643"/>
            <a:chExt cx="29796082" cy="11880001"/>
          </a:xfrm>
        </p:grpSpPr>
        <p:sp>
          <p:nvSpPr>
            <p:cNvPr id="25" name="Retângulo: Cantos Arredondados 24">
              <a:extLst>
                <a:ext uri="{FF2B5EF4-FFF2-40B4-BE49-F238E27FC236}">
                  <a16:creationId xmlns:a16="http://schemas.microsoft.com/office/drawing/2014/main" id="{05881AD8-92E9-4917-9FB3-B38BFC4E0861}"/>
                </a:ext>
              </a:extLst>
            </p:cNvPr>
            <p:cNvSpPr/>
            <p:nvPr/>
          </p:nvSpPr>
          <p:spPr>
            <a:xfrm>
              <a:off x="1436913" y="20553644"/>
              <a:ext cx="5616000" cy="11880000"/>
            </a:xfrm>
            <a:prstGeom prst="roundRect">
              <a:avLst>
                <a:gd name="adj" fmla="val 6718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>
                <a:lnSpc>
                  <a:spcPct val="90000"/>
                </a:lnSpc>
              </a:pPr>
              <a:r>
                <a:rPr lang="en-US" sz="4000" b="1" dirty="0" err="1"/>
                <a:t>Eixo</a:t>
              </a:r>
              <a:r>
                <a:rPr lang="en-US" sz="4000" b="1" dirty="0"/>
                <a:t> I</a:t>
              </a:r>
            </a:p>
            <a:p>
              <a:pPr algn="ctr">
                <a:lnSpc>
                  <a:spcPct val="90000"/>
                </a:lnSpc>
              </a:pPr>
              <a:r>
                <a:rPr lang="en-US" sz="3200" dirty="0" err="1"/>
                <a:t>Planejamento</a:t>
              </a:r>
              <a:r>
                <a:rPr lang="en-US" sz="3200" dirty="0"/>
                <a:t> e </a:t>
              </a:r>
              <a:r>
                <a:rPr lang="en-US" sz="3200" dirty="0" err="1"/>
                <a:t>Avaliação</a:t>
              </a:r>
              <a:r>
                <a:rPr lang="en-US" sz="3200" dirty="0"/>
                <a:t> </a:t>
              </a:r>
              <a:r>
                <a:rPr lang="en-US" sz="3200" dirty="0" err="1"/>
                <a:t>Institucional</a:t>
              </a:r>
              <a:endParaRPr lang="pt-BR" sz="3200" dirty="0"/>
            </a:p>
          </p:txBody>
        </p:sp>
        <p:sp>
          <p:nvSpPr>
            <p:cNvPr id="26" name="Retângulo: Cantos Arredondados 25">
              <a:extLst>
                <a:ext uri="{FF2B5EF4-FFF2-40B4-BE49-F238E27FC236}">
                  <a16:creationId xmlns:a16="http://schemas.microsoft.com/office/drawing/2014/main" id="{119B6D1F-5621-4740-99D0-1FE5FA1642C5}"/>
                </a:ext>
              </a:extLst>
            </p:cNvPr>
            <p:cNvSpPr/>
            <p:nvPr/>
          </p:nvSpPr>
          <p:spPr>
            <a:xfrm>
              <a:off x="1688912" y="22394426"/>
              <a:ext cx="5112000" cy="9467999"/>
            </a:xfrm>
            <a:prstGeom prst="roundRect">
              <a:avLst>
                <a:gd name="adj" fmla="val 6970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000" b="1" dirty="0" err="1"/>
                <a:t>Dimensão</a:t>
              </a:r>
              <a:r>
                <a:rPr lang="en-US" sz="4000" b="1" dirty="0"/>
                <a:t> VIII </a:t>
              </a:r>
              <a:r>
                <a:rPr lang="en-US" sz="4000" dirty="0" err="1"/>
                <a:t>Planejamento</a:t>
              </a:r>
              <a:r>
                <a:rPr lang="en-US" sz="4000" dirty="0"/>
                <a:t> e </a:t>
              </a:r>
              <a:r>
                <a:rPr lang="en-US" sz="4000" dirty="0" err="1"/>
                <a:t>Avaliação</a:t>
              </a:r>
              <a:r>
                <a:rPr lang="en-US" sz="4000" dirty="0"/>
                <a:t> </a:t>
              </a:r>
              <a:r>
                <a:rPr lang="en-US" sz="4000" dirty="0" err="1"/>
                <a:t>Institucional</a:t>
              </a:r>
              <a:endParaRPr lang="pt-BR" sz="4000" dirty="0"/>
            </a:p>
          </p:txBody>
        </p:sp>
        <p:sp>
          <p:nvSpPr>
            <p:cNvPr id="27" name="Retângulo: Cantos Arredondados 26">
              <a:extLst>
                <a:ext uri="{FF2B5EF4-FFF2-40B4-BE49-F238E27FC236}">
                  <a16:creationId xmlns:a16="http://schemas.microsoft.com/office/drawing/2014/main" id="{96C77436-7F33-43D1-81CF-22A1353F76E4}"/>
                </a:ext>
              </a:extLst>
            </p:cNvPr>
            <p:cNvSpPr/>
            <p:nvPr/>
          </p:nvSpPr>
          <p:spPr>
            <a:xfrm>
              <a:off x="7500255" y="20553643"/>
              <a:ext cx="5616000" cy="11880000"/>
            </a:xfrm>
            <a:prstGeom prst="roundRect">
              <a:avLst>
                <a:gd name="adj" fmla="val 671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>
                <a:lnSpc>
                  <a:spcPct val="90000"/>
                </a:lnSpc>
              </a:pPr>
              <a:r>
                <a:rPr lang="en-US" sz="4000" b="1" dirty="0" err="1"/>
                <a:t>Eixo</a:t>
              </a:r>
              <a:r>
                <a:rPr lang="en-US" sz="4000" b="1" dirty="0"/>
                <a:t> II</a:t>
              </a:r>
            </a:p>
            <a:p>
              <a:pPr algn="ctr">
                <a:lnSpc>
                  <a:spcPct val="90000"/>
                </a:lnSpc>
              </a:pPr>
              <a:r>
                <a:rPr lang="en-US" sz="3200" dirty="0" err="1"/>
                <a:t>Desenvolvimento</a:t>
              </a:r>
              <a:r>
                <a:rPr lang="en-US" sz="3200" dirty="0"/>
                <a:t> </a:t>
              </a:r>
              <a:r>
                <a:rPr lang="en-US" sz="3200" dirty="0" err="1"/>
                <a:t>Institucional</a:t>
              </a:r>
              <a:endParaRPr lang="pt-BR" sz="3200" dirty="0"/>
            </a:p>
          </p:txBody>
        </p:sp>
        <p:sp>
          <p:nvSpPr>
            <p:cNvPr id="28" name="Retângulo: Cantos Arredondados 27">
              <a:extLst>
                <a:ext uri="{FF2B5EF4-FFF2-40B4-BE49-F238E27FC236}">
                  <a16:creationId xmlns:a16="http://schemas.microsoft.com/office/drawing/2014/main" id="{6B6D40B6-55CE-461A-A0D6-A4503A27F696}"/>
                </a:ext>
              </a:extLst>
            </p:cNvPr>
            <p:cNvSpPr/>
            <p:nvPr/>
          </p:nvSpPr>
          <p:spPr>
            <a:xfrm>
              <a:off x="7752254" y="22394426"/>
              <a:ext cx="5112000" cy="4500000"/>
            </a:xfrm>
            <a:prstGeom prst="roundRect">
              <a:avLst>
                <a:gd name="adj" fmla="val 6970"/>
              </a:avLst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000" b="1" dirty="0" err="1"/>
                <a:t>Dimensão</a:t>
              </a:r>
              <a:r>
                <a:rPr lang="en-US" sz="4000" b="1" dirty="0"/>
                <a:t> I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dirty="0" err="1"/>
                <a:t>Missão</a:t>
              </a:r>
              <a:r>
                <a:rPr lang="en-US" sz="4000" dirty="0"/>
                <a:t> e PDI</a:t>
              </a:r>
              <a:endParaRPr lang="pt-BR" sz="4000" dirty="0"/>
            </a:p>
          </p:txBody>
        </p:sp>
        <p:sp>
          <p:nvSpPr>
            <p:cNvPr id="31" name="Retângulo: Cantos Arredondados 30">
              <a:extLst>
                <a:ext uri="{FF2B5EF4-FFF2-40B4-BE49-F238E27FC236}">
                  <a16:creationId xmlns:a16="http://schemas.microsoft.com/office/drawing/2014/main" id="{09756435-47A2-450D-A146-2C9EAD96232B}"/>
                </a:ext>
              </a:extLst>
            </p:cNvPr>
            <p:cNvSpPr/>
            <p:nvPr/>
          </p:nvSpPr>
          <p:spPr>
            <a:xfrm>
              <a:off x="7752255" y="27560372"/>
              <a:ext cx="5112000" cy="4500000"/>
            </a:xfrm>
            <a:prstGeom prst="roundRect">
              <a:avLst>
                <a:gd name="adj" fmla="val 6970"/>
              </a:avLst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000" b="1" dirty="0" err="1"/>
                <a:t>Dimensão</a:t>
              </a:r>
              <a:r>
                <a:rPr lang="en-US" sz="4000" b="1" dirty="0"/>
                <a:t> III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dirty="0" err="1"/>
                <a:t>Responsabilidade</a:t>
              </a:r>
              <a:r>
                <a:rPr lang="en-US" sz="4000" dirty="0"/>
                <a:t> Social</a:t>
              </a:r>
              <a:endParaRPr lang="pt-BR" sz="4000" dirty="0"/>
            </a:p>
          </p:txBody>
        </p:sp>
        <p:sp>
          <p:nvSpPr>
            <p:cNvPr id="32" name="Retângulo: Cantos Arredondados 31">
              <a:extLst>
                <a:ext uri="{FF2B5EF4-FFF2-40B4-BE49-F238E27FC236}">
                  <a16:creationId xmlns:a16="http://schemas.microsoft.com/office/drawing/2014/main" id="{8935BFB0-4D2A-4A05-B42E-93435E3968DF}"/>
                </a:ext>
              </a:extLst>
            </p:cNvPr>
            <p:cNvSpPr/>
            <p:nvPr/>
          </p:nvSpPr>
          <p:spPr>
            <a:xfrm>
              <a:off x="13596254" y="20553644"/>
              <a:ext cx="5616000" cy="11880000"/>
            </a:xfrm>
            <a:prstGeom prst="roundRect">
              <a:avLst>
                <a:gd name="adj" fmla="val 6718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4000" b="1" dirty="0" err="1"/>
                <a:t>Eixo</a:t>
              </a:r>
              <a:r>
                <a:rPr lang="en-US" sz="4000" b="1" dirty="0"/>
                <a:t> III</a:t>
              </a:r>
            </a:p>
            <a:p>
              <a:pPr algn="ctr"/>
              <a:r>
                <a:rPr lang="en-US" sz="3200" dirty="0" err="1"/>
                <a:t>Políticas</a:t>
              </a:r>
              <a:r>
                <a:rPr lang="en-US" sz="3200" dirty="0"/>
                <a:t> </a:t>
              </a:r>
              <a:r>
                <a:rPr lang="en-US" sz="3200" dirty="0" err="1"/>
                <a:t>Acadêmicas</a:t>
              </a:r>
              <a:endParaRPr lang="pt-BR" sz="3200" dirty="0"/>
            </a:p>
          </p:txBody>
        </p:sp>
        <p:sp>
          <p:nvSpPr>
            <p:cNvPr id="33" name="Retângulo: Cantos Arredondados 32">
              <a:extLst>
                <a:ext uri="{FF2B5EF4-FFF2-40B4-BE49-F238E27FC236}">
                  <a16:creationId xmlns:a16="http://schemas.microsoft.com/office/drawing/2014/main" id="{CB6DD875-5884-4B52-B3FA-9450D32FC29B}"/>
                </a:ext>
              </a:extLst>
            </p:cNvPr>
            <p:cNvSpPr/>
            <p:nvPr/>
          </p:nvSpPr>
          <p:spPr>
            <a:xfrm>
              <a:off x="13848254" y="22394426"/>
              <a:ext cx="5112000" cy="2880000"/>
            </a:xfrm>
            <a:prstGeom prst="roundRect">
              <a:avLst>
                <a:gd name="adj" fmla="val 6970"/>
              </a:avLst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II</a:t>
              </a:r>
            </a:p>
            <a:p>
              <a:pPr algn="ctr"/>
              <a:r>
                <a:rPr lang="en-US" sz="4000" dirty="0"/>
                <a:t>Ensino, </a:t>
              </a:r>
              <a:r>
                <a:rPr lang="en-US" sz="4000" dirty="0" err="1"/>
                <a:t>Pesquisa</a:t>
              </a:r>
              <a:r>
                <a:rPr lang="en-US" sz="4000" dirty="0"/>
                <a:t> e </a:t>
              </a:r>
              <a:r>
                <a:rPr lang="en-US" sz="4000" dirty="0" err="1"/>
                <a:t>Extensão</a:t>
              </a:r>
              <a:endParaRPr lang="pt-BR" sz="4000" dirty="0"/>
            </a:p>
          </p:txBody>
        </p:sp>
        <p:sp>
          <p:nvSpPr>
            <p:cNvPr id="34" name="Retângulo: Cantos Arredondados 33">
              <a:extLst>
                <a:ext uri="{FF2B5EF4-FFF2-40B4-BE49-F238E27FC236}">
                  <a16:creationId xmlns:a16="http://schemas.microsoft.com/office/drawing/2014/main" id="{4493BE44-0233-42C1-8619-326B800C53C9}"/>
                </a:ext>
              </a:extLst>
            </p:cNvPr>
            <p:cNvSpPr/>
            <p:nvPr/>
          </p:nvSpPr>
          <p:spPr>
            <a:xfrm>
              <a:off x="13848254" y="25935550"/>
              <a:ext cx="5112000" cy="2880000"/>
            </a:xfrm>
            <a:prstGeom prst="roundRect">
              <a:avLst>
                <a:gd name="adj" fmla="val 6970"/>
              </a:avLst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IV</a:t>
              </a:r>
            </a:p>
            <a:p>
              <a:pPr algn="ctr"/>
              <a:r>
                <a:rPr lang="en-US" sz="4000" dirty="0" err="1"/>
                <a:t>Comunicação</a:t>
              </a:r>
              <a:r>
                <a:rPr lang="en-US" sz="4000" dirty="0"/>
                <a:t> com a </a:t>
              </a:r>
              <a:r>
                <a:rPr lang="en-US" sz="4000" dirty="0" err="1"/>
                <a:t>Sociedade</a:t>
              </a:r>
              <a:endParaRPr lang="pt-BR" sz="4000" dirty="0"/>
            </a:p>
          </p:txBody>
        </p:sp>
        <p:sp>
          <p:nvSpPr>
            <p:cNvPr id="35" name="Retângulo: Cantos Arredondados 34">
              <a:extLst>
                <a:ext uri="{FF2B5EF4-FFF2-40B4-BE49-F238E27FC236}">
                  <a16:creationId xmlns:a16="http://schemas.microsoft.com/office/drawing/2014/main" id="{57D0EE33-140E-443B-860D-05E3108DC1BB}"/>
                </a:ext>
              </a:extLst>
            </p:cNvPr>
            <p:cNvSpPr/>
            <p:nvPr/>
          </p:nvSpPr>
          <p:spPr>
            <a:xfrm>
              <a:off x="13848254" y="29208377"/>
              <a:ext cx="5112000" cy="2880000"/>
            </a:xfrm>
            <a:prstGeom prst="roundRect">
              <a:avLst>
                <a:gd name="adj" fmla="val 6970"/>
              </a:avLst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IX</a:t>
              </a:r>
            </a:p>
            <a:p>
              <a:pPr algn="ctr"/>
              <a:r>
                <a:rPr lang="en-US" sz="4000" dirty="0" err="1"/>
                <a:t>Atendimento</a:t>
              </a:r>
              <a:r>
                <a:rPr lang="en-US" sz="4000" dirty="0"/>
                <a:t> </a:t>
              </a:r>
              <a:r>
                <a:rPr lang="en-US" sz="4000" dirty="0" err="1"/>
                <a:t>ao</a:t>
              </a:r>
              <a:r>
                <a:rPr lang="en-US" sz="4000" dirty="0"/>
                <a:t> </a:t>
              </a:r>
              <a:r>
                <a:rPr lang="en-US" sz="4000" dirty="0" err="1"/>
                <a:t>Discente</a:t>
              </a:r>
              <a:endParaRPr lang="pt-BR" sz="4000" dirty="0"/>
            </a:p>
          </p:txBody>
        </p:sp>
        <p:sp>
          <p:nvSpPr>
            <p:cNvPr id="36" name="Retângulo: Cantos Arredondados 35">
              <a:extLst>
                <a:ext uri="{FF2B5EF4-FFF2-40B4-BE49-F238E27FC236}">
                  <a16:creationId xmlns:a16="http://schemas.microsoft.com/office/drawing/2014/main" id="{5208E3FE-FC74-471E-BFE3-AD9B4792DF5B}"/>
                </a:ext>
              </a:extLst>
            </p:cNvPr>
            <p:cNvSpPr/>
            <p:nvPr/>
          </p:nvSpPr>
          <p:spPr>
            <a:xfrm>
              <a:off x="19626936" y="20553644"/>
              <a:ext cx="5616000" cy="11880000"/>
            </a:xfrm>
            <a:prstGeom prst="roundRect">
              <a:avLst>
                <a:gd name="adj" fmla="val 6718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4000" b="1" dirty="0" err="1"/>
                <a:t>Eixo</a:t>
              </a:r>
              <a:r>
                <a:rPr lang="en-US" sz="4000" b="1" dirty="0"/>
                <a:t> IV</a:t>
              </a:r>
            </a:p>
            <a:p>
              <a:pPr algn="ctr"/>
              <a:r>
                <a:rPr lang="en-US" sz="3200" dirty="0" err="1"/>
                <a:t>Políticas</a:t>
              </a:r>
              <a:r>
                <a:rPr lang="en-US" sz="3200" dirty="0"/>
                <a:t> de </a:t>
              </a:r>
              <a:r>
                <a:rPr lang="en-US" sz="3200" dirty="0" err="1"/>
                <a:t>Gestão</a:t>
              </a:r>
              <a:endParaRPr lang="pt-BR" sz="3200" dirty="0"/>
            </a:p>
          </p:txBody>
        </p:sp>
        <p:sp>
          <p:nvSpPr>
            <p:cNvPr id="37" name="Retângulo: Cantos Arredondados 36">
              <a:extLst>
                <a:ext uri="{FF2B5EF4-FFF2-40B4-BE49-F238E27FC236}">
                  <a16:creationId xmlns:a16="http://schemas.microsoft.com/office/drawing/2014/main" id="{5B2BBB62-4372-43BB-A66C-EE9B3A8577DF}"/>
                </a:ext>
              </a:extLst>
            </p:cNvPr>
            <p:cNvSpPr/>
            <p:nvPr/>
          </p:nvSpPr>
          <p:spPr>
            <a:xfrm>
              <a:off x="19878935" y="22394426"/>
              <a:ext cx="5112000" cy="2916000"/>
            </a:xfrm>
            <a:prstGeom prst="roundRect">
              <a:avLst>
                <a:gd name="adj" fmla="val 697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V</a:t>
              </a:r>
            </a:p>
            <a:p>
              <a:pPr algn="ctr"/>
              <a:r>
                <a:rPr lang="en-US" sz="4000" dirty="0" err="1"/>
                <a:t>Poíticas</a:t>
              </a:r>
              <a:r>
                <a:rPr lang="en-US" sz="4000" dirty="0"/>
                <a:t> de </a:t>
              </a:r>
              <a:r>
                <a:rPr lang="en-US" sz="4000" dirty="0" err="1"/>
                <a:t>Pessoal</a:t>
              </a:r>
              <a:endParaRPr lang="pt-BR" sz="4000" dirty="0"/>
            </a:p>
          </p:txBody>
        </p:sp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7692EA37-F7E5-4D68-9ADE-9E0F76D6B5D5}"/>
                </a:ext>
              </a:extLst>
            </p:cNvPr>
            <p:cNvSpPr/>
            <p:nvPr/>
          </p:nvSpPr>
          <p:spPr>
            <a:xfrm>
              <a:off x="19878936" y="25935550"/>
              <a:ext cx="5112000" cy="2916000"/>
            </a:xfrm>
            <a:prstGeom prst="roundRect">
              <a:avLst>
                <a:gd name="adj" fmla="val 697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VI</a:t>
              </a:r>
            </a:p>
            <a:p>
              <a:pPr algn="ctr"/>
              <a:r>
                <a:rPr lang="en-US" sz="4000" dirty="0" err="1"/>
                <a:t>Organização</a:t>
              </a:r>
              <a:r>
                <a:rPr lang="en-US" sz="4000" dirty="0"/>
                <a:t> e </a:t>
              </a:r>
              <a:r>
                <a:rPr lang="en-US" sz="4000" dirty="0" err="1"/>
                <a:t>Gestão</a:t>
              </a:r>
              <a:endParaRPr lang="pt-BR" sz="4000" dirty="0"/>
            </a:p>
          </p:txBody>
        </p:sp>
        <p:sp>
          <p:nvSpPr>
            <p:cNvPr id="39" name="Retângulo: Cantos Arredondados 38">
              <a:extLst>
                <a:ext uri="{FF2B5EF4-FFF2-40B4-BE49-F238E27FC236}">
                  <a16:creationId xmlns:a16="http://schemas.microsoft.com/office/drawing/2014/main" id="{54672F9B-B673-4A30-9137-5C873CD9E8EE}"/>
                </a:ext>
              </a:extLst>
            </p:cNvPr>
            <p:cNvSpPr/>
            <p:nvPr/>
          </p:nvSpPr>
          <p:spPr>
            <a:xfrm>
              <a:off x="19878936" y="29208377"/>
              <a:ext cx="5112000" cy="2916000"/>
            </a:xfrm>
            <a:prstGeom prst="roundRect">
              <a:avLst>
                <a:gd name="adj" fmla="val 697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/>
                <a:t>Dimensão</a:t>
              </a:r>
              <a:r>
                <a:rPr lang="en-US" sz="4000" b="1" dirty="0"/>
                <a:t> X</a:t>
              </a:r>
            </a:p>
            <a:p>
              <a:pPr algn="ctr"/>
              <a:r>
                <a:rPr lang="en-US" sz="4000" dirty="0" err="1"/>
                <a:t>Sustentabilidade</a:t>
              </a:r>
              <a:r>
                <a:rPr lang="en-US" sz="4000" dirty="0"/>
                <a:t> </a:t>
              </a:r>
              <a:r>
                <a:rPr lang="en-US" sz="4000" dirty="0" err="1"/>
                <a:t>Financeira</a:t>
              </a:r>
              <a:endParaRPr lang="pt-BR" sz="4000" dirty="0"/>
            </a:p>
          </p:txBody>
        </p:sp>
        <p:sp>
          <p:nvSpPr>
            <p:cNvPr id="46" name="Retângulo: Cantos Arredondados 45">
              <a:extLst>
                <a:ext uri="{FF2B5EF4-FFF2-40B4-BE49-F238E27FC236}">
                  <a16:creationId xmlns:a16="http://schemas.microsoft.com/office/drawing/2014/main" id="{54F9E311-FD04-48F4-945E-9D2D2B2E79B1}"/>
                </a:ext>
              </a:extLst>
            </p:cNvPr>
            <p:cNvSpPr/>
            <p:nvPr/>
          </p:nvSpPr>
          <p:spPr>
            <a:xfrm>
              <a:off x="25616995" y="20553644"/>
              <a:ext cx="5616000" cy="11880000"/>
            </a:xfrm>
            <a:prstGeom prst="roundRect">
              <a:avLst>
                <a:gd name="adj" fmla="val 6718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4000" b="1" dirty="0" err="1"/>
                <a:t>Eixo</a:t>
              </a:r>
              <a:r>
                <a:rPr lang="en-US" sz="4000" b="1" dirty="0"/>
                <a:t> V</a:t>
              </a:r>
            </a:p>
            <a:p>
              <a:pPr algn="ctr"/>
              <a:r>
                <a:rPr lang="en-US" sz="3200" dirty="0" err="1"/>
                <a:t>Estrutura</a:t>
              </a:r>
              <a:r>
                <a:rPr lang="en-US" sz="3200" dirty="0"/>
                <a:t> </a:t>
              </a:r>
              <a:r>
                <a:rPr lang="en-US" sz="3200" dirty="0" err="1"/>
                <a:t>Física</a:t>
              </a:r>
              <a:endParaRPr lang="pt-BR" sz="3200" dirty="0"/>
            </a:p>
          </p:txBody>
        </p:sp>
        <p:sp>
          <p:nvSpPr>
            <p:cNvPr id="47" name="Retângulo: Cantos Arredondados 46">
              <a:extLst>
                <a:ext uri="{FF2B5EF4-FFF2-40B4-BE49-F238E27FC236}">
                  <a16:creationId xmlns:a16="http://schemas.microsoft.com/office/drawing/2014/main" id="{E6AE9055-61EB-469F-83AC-57A611BB9541}"/>
                </a:ext>
              </a:extLst>
            </p:cNvPr>
            <p:cNvSpPr/>
            <p:nvPr/>
          </p:nvSpPr>
          <p:spPr>
            <a:xfrm>
              <a:off x="25868996" y="22394426"/>
              <a:ext cx="5112000" cy="9468000"/>
            </a:xfrm>
            <a:prstGeom prst="roundRect">
              <a:avLst>
                <a:gd name="adj" fmla="val 6970"/>
              </a:avLst>
            </a:prstGeom>
            <a:solidFill>
              <a:srgbClr val="9D9D07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000" b="1" dirty="0" err="1"/>
                <a:t>Dimensão</a:t>
              </a:r>
              <a:r>
                <a:rPr lang="en-US" sz="4000" b="1" dirty="0"/>
                <a:t> V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dirty="0" err="1"/>
                <a:t>infraestrutura</a:t>
              </a:r>
              <a:endParaRPr lang="pt-BR" sz="4000" dirty="0"/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4206B9D-B231-4EC4-981A-281CCCFDA5C2}"/>
              </a:ext>
            </a:extLst>
          </p:cNvPr>
          <p:cNvSpPr txBox="1"/>
          <p:nvPr/>
        </p:nvSpPr>
        <p:spPr>
          <a:xfrm>
            <a:off x="8177015" y="22844034"/>
            <a:ext cx="2352218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                Eixos e Dimensões do SINAES (Nota Técnica 065/2014-INEP)</a:t>
            </a:r>
            <a:endParaRPr lang="pt-BR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9" name="Retângulo: Cantos Arredondados 68">
            <a:extLst>
              <a:ext uri="{FF2B5EF4-FFF2-40B4-BE49-F238E27FC236}">
                <a16:creationId xmlns:a16="http://schemas.microsoft.com/office/drawing/2014/main" id="{8CE91A2D-05EE-46C4-99C7-93371A10F9A8}"/>
              </a:ext>
            </a:extLst>
          </p:cNvPr>
          <p:cNvSpPr/>
          <p:nvPr/>
        </p:nvSpPr>
        <p:spPr>
          <a:xfrm>
            <a:off x="7976379" y="35570849"/>
            <a:ext cx="23722821" cy="7124185"/>
          </a:xfrm>
          <a:prstGeom prst="roundRect">
            <a:avLst>
              <a:gd name="adj" fmla="val 3788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078021">
              <a:lnSpc>
                <a:spcPct val="150000"/>
              </a:lnSpc>
            </a:pPr>
            <a:endParaRPr lang="pt-BR" sz="60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1078021"/>
            <a:endParaRPr lang="pt-BR" sz="60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1078021"/>
            <a:r>
              <a:rPr lang="pt-BR" sz="60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Avalies na plataforma</a:t>
            </a:r>
          </a:p>
          <a:p>
            <a:pPr marL="1078021"/>
            <a:r>
              <a:rPr lang="pt-BR" sz="60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Acesse https://ecampus.ufam.edu.br/</a:t>
            </a:r>
          </a:p>
          <a:p>
            <a:pPr marL="1078021"/>
            <a:r>
              <a:rPr lang="pt-BR" sz="60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Período: </a:t>
            </a:r>
            <a:r>
              <a:rPr lang="pt-BR" sz="6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16/09</a:t>
            </a:r>
            <a:r>
              <a:rPr lang="pt-BR" sz="60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a  </a:t>
            </a:r>
            <a:r>
              <a:rPr lang="pt-BR" sz="6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31/12/2019</a:t>
            </a:r>
          </a:p>
          <a:p>
            <a:pPr marL="1078021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hlinkClick r:id="rId4"/>
              </a:rPr>
              <a:t>www.cpa.ufam.edu.br</a:t>
            </a:r>
            <a:endParaRPr lang="pt-BR" sz="32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1078021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CPA.UFAM2018 (</a:t>
            </a:r>
            <a:r>
              <a:rPr lang="pt-BR" sz="3200" b="1" i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Instagram</a:t>
            </a:r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)     </a:t>
            </a:r>
            <a: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questionarios.ufam.edu.br (AVALIES 2019)</a:t>
            </a:r>
            <a:endParaRPr lang="pt-BR" sz="32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88E5032C-0B3F-4177-A28E-BE0A0C44B0D3}"/>
              </a:ext>
            </a:extLst>
          </p:cNvPr>
          <p:cNvSpPr txBox="1"/>
          <p:nvPr/>
        </p:nvSpPr>
        <p:spPr>
          <a:xfrm>
            <a:off x="15267383" y="35695660"/>
            <a:ext cx="719139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b="1" spc="30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A</a:t>
            </a:r>
            <a:r>
              <a:rPr lang="pt-BR" sz="4800" b="1" spc="300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VALIES 2019 - UFAM</a:t>
            </a:r>
            <a:endParaRPr lang="pt-BR" sz="4800" b="1" spc="3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2" name="Imagem 71" descr="Uma imagem contendo objeto&#10;&#10;Descrição gerada com alta confiança">
            <a:extLst>
              <a:ext uri="{FF2B5EF4-FFF2-40B4-BE49-F238E27FC236}">
                <a16:creationId xmlns:a16="http://schemas.microsoft.com/office/drawing/2014/main" id="{696ED6A6-E5F1-4406-A497-8A895AC894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844" y="35677018"/>
            <a:ext cx="5533306" cy="1502979"/>
          </a:xfrm>
          <a:prstGeom prst="rect">
            <a:avLst/>
          </a:prstGeom>
        </p:spPr>
      </p:pic>
      <p:pic>
        <p:nvPicPr>
          <p:cNvPr id="1026" name="Picture 2" descr="http://www.ufam.edu.br/images/Imagens_FIxas/portal_aluno.png">
            <a:hlinkClick r:id="rId6"/>
            <a:extLst>
              <a:ext uri="{FF2B5EF4-FFF2-40B4-BE49-F238E27FC236}">
                <a16:creationId xmlns:a16="http://schemas.microsoft.com/office/drawing/2014/main" id="{92A8EAB1-218C-4FE1-9A16-7592BC719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4603" y="38090024"/>
            <a:ext cx="4672659" cy="154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://www.ufam.edu.br/images/Imagens_FIxas/portal_professor.png">
            <a:hlinkClick r:id="rId8"/>
            <a:extLst>
              <a:ext uri="{FF2B5EF4-FFF2-40B4-BE49-F238E27FC236}">
                <a16:creationId xmlns:a16="http://schemas.microsoft.com/office/drawing/2014/main" id="{DA3F5AAB-5143-4821-B957-ABB0B3393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7231" y="36111158"/>
            <a:ext cx="4594781" cy="152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ufam.edu.br/images/Imagens_FIxas/portal_tecnico.png">
            <a:hlinkClick r:id="rId6"/>
            <a:extLst>
              <a:ext uri="{FF2B5EF4-FFF2-40B4-BE49-F238E27FC236}">
                <a16:creationId xmlns:a16="http://schemas.microsoft.com/office/drawing/2014/main" id="{03FD5857-033A-49E6-86E2-37A1A0602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4604" y="40348664"/>
            <a:ext cx="4672660" cy="154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15" y="218572"/>
            <a:ext cx="7994994" cy="4280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997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682</TotalTime>
  <Words>356</Words>
  <Application>Microsoft Office PowerPoint</Application>
  <PresentationFormat>Personalizar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Mateus Elias</dc:creator>
  <cp:lastModifiedBy>Thomaz-Note</cp:lastModifiedBy>
  <cp:revision>46</cp:revision>
  <dcterms:created xsi:type="dcterms:W3CDTF">2017-10-30T21:27:39Z</dcterms:created>
  <dcterms:modified xsi:type="dcterms:W3CDTF">2020-03-23T03:14:06Z</dcterms:modified>
</cp:coreProperties>
</file>