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" d="100"/>
          <a:sy n="12" d="100"/>
        </p:scale>
        <p:origin x="2304" y="114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235E7-CB51-4505-9707-3F2CC005E280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815BE-C8A9-4F19-A101-DD899820A3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342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815BE-C8A9-4F19-A101-DD899820A381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5067-9201-4A52-9E67-15A18AA450AC}" type="datetimeFigureOut">
              <a:rPr lang="pt-BR" smtClean="0"/>
              <a:pPr/>
              <a:t>22/03/2020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WordPictureWatermark3" descr="BRASÃO NOVO PB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40"/>
          <a:stretch/>
        </p:blipFill>
        <p:spPr bwMode="auto">
          <a:xfrm>
            <a:off x="2574244" y="13058164"/>
            <a:ext cx="26308304" cy="2623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ângulo de cantos arredondados 14"/>
          <p:cNvSpPr/>
          <p:nvPr/>
        </p:nvSpPr>
        <p:spPr>
          <a:xfrm>
            <a:off x="1933165" y="5486121"/>
            <a:ext cx="28479404" cy="377159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0" rIns="91424" bIns="45710" rtlCol="0" anchor="ctr"/>
          <a:lstStyle/>
          <a:p>
            <a:pPr algn="ctr"/>
            <a:endParaRPr lang="pt-BR" sz="7200" b="1" dirty="0"/>
          </a:p>
          <a:p>
            <a:pPr algn="ctr"/>
            <a:r>
              <a:rPr lang="pt-BR" sz="7200" b="1" dirty="0"/>
              <a:t>PSICOLOGIA DO ESPORTE: CRENÇAS IRRACIONAIS E AUTO-ACEITAÇÃO INCONDICIONAL COM ADOLESCENTES PRATICANTES DE FUTEBOL</a:t>
            </a:r>
          </a:p>
          <a:p>
            <a:pPr algn="ctr"/>
            <a:r>
              <a:rPr lang="pt-BR" b="1" dirty="0"/>
              <a:t> </a:t>
            </a:r>
            <a:endParaRPr lang="pt-BR" dirty="0"/>
          </a:p>
        </p:txBody>
      </p:sp>
      <p:sp>
        <p:nvSpPr>
          <p:cNvPr id="17" name="Espaço Reservado para Texto 7"/>
          <p:cNvSpPr txBox="1">
            <a:spLocks/>
          </p:cNvSpPr>
          <p:nvPr/>
        </p:nvSpPr>
        <p:spPr>
          <a:xfrm>
            <a:off x="2414493" y="6314969"/>
            <a:ext cx="27965400" cy="2962273"/>
          </a:xfrm>
          <a:prstGeom prst="rect">
            <a:avLst/>
          </a:prstGeom>
        </p:spPr>
        <p:txBody>
          <a:bodyPr lIns="91424" tIns="45710" rIns="91424" bIns="45710" anchor="ctr"/>
          <a:lstStyle>
            <a:lvl1pPr marL="0" indent="0" algn="ctr" defTabSz="2880086" rtl="0" eaLnBrk="1" latinLnBrk="0" hangingPunct="1">
              <a:lnSpc>
                <a:spcPts val="8640"/>
              </a:lnSpc>
              <a:spcBef>
                <a:spcPts val="4200"/>
              </a:spcBef>
              <a:spcAft>
                <a:spcPts val="1800"/>
              </a:spcAft>
              <a:buFont typeface="Arial" panose="020B0604020202020204" pitchFamily="34" charset="0"/>
              <a:buNone/>
              <a:defRPr sz="72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5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Espaço Reservado para Texto 12"/>
          <p:cNvSpPr txBox="1">
            <a:spLocks/>
          </p:cNvSpPr>
          <p:nvPr/>
        </p:nvSpPr>
        <p:spPr>
          <a:xfrm>
            <a:off x="842852" y="13101584"/>
            <a:ext cx="30747418" cy="29451272"/>
          </a:xfrm>
          <a:prstGeom prst="rect">
            <a:avLst/>
          </a:prstGeom>
        </p:spPr>
        <p:txBody>
          <a:bodyPr lIns="91424" tIns="45710" rIns="91424" bIns="45710" numCol="2" spcCol="1079795"/>
          <a:lstStyle>
            <a:lvl1pPr marL="0" marR="0" indent="0" algn="just" defTabSz="2880086" rtl="0" eaLnBrk="1" fontAlgn="auto" latinLnBrk="0" hangingPunct="1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kern="1200">
                <a:solidFill>
                  <a:srgbClr val="75808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4400" b="1" dirty="0">
                <a:solidFill>
                  <a:schemeClr val="tx1"/>
                </a:solidFill>
              </a:rPr>
              <a:t>1. INTRODUÇÃO</a:t>
            </a:r>
          </a:p>
          <a:p>
            <a:r>
              <a:rPr lang="pt-BR" sz="4000" dirty="0"/>
              <a:t>Muito se tem discutido a respeito do equilíbrio emocional de adolescentes que participam de atividade desportiva, por conseguinte, é relevante conhecer suas crenças ditas irracionais e disfuncionais na teoria de Albert Ellis e de que forma as mesmas interferem na prática desportiva. No presente projeto,  trabalhamos com adolescentes do sexo masculino que participam do Projeto Universidade Campeã da Faculdade de Educação Física e Fisioterapia - FEFF da Universidade Federal do Amazonas - UFAM. </a:t>
            </a:r>
          </a:p>
          <a:p>
            <a:r>
              <a:rPr lang="pt-BR" sz="4000" dirty="0"/>
              <a:t>           As crenças racionais e irracionais para o desporto são algo interessante a ser estudado e pesquisado, pois podem revelar inúmeras facetas que envolvem não apenas a motivação em si, mas também toda a preparação física e psicológica de adolescentes praticantes de desporto (no nosso caso o futebol), implicando ainda na natureza das relações humanas entre atletas, treinadores, psicólogos desportivos e/ou educadores físicos. Para Betti (1991), o esporte é uma instituição social que interage e reflete muitas dimensões da vida social.</a:t>
            </a:r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sz="4400" b="1" dirty="0">
                <a:solidFill>
                  <a:schemeClr val="tx1"/>
                </a:solidFill>
              </a:rPr>
              <a:t>2. OBJETIVO</a:t>
            </a:r>
            <a:endParaRPr lang="pt-BR" dirty="0">
              <a:solidFill>
                <a:schemeClr val="tx1"/>
              </a:solidFill>
            </a:endParaRPr>
          </a:p>
          <a:p>
            <a:r>
              <a:rPr lang="pt-BR" sz="4000" b="1" dirty="0"/>
              <a:t>2.1 Objetivo geral: A</a:t>
            </a:r>
            <a:r>
              <a:rPr lang="pt-BR" sz="4000" dirty="0"/>
              <a:t>nalisar as crenças irracionais através dos pressupostos teóricos de Albert Ellis (1955), dos adolescentes participantes do Projeto Universidade Campeã da Faculdade de Educação Física - FEF da Universidade Federal do Amazonas - UFAM em relação à pratica desportiva do futebol, levando em conta aspectos da auto-aceitação incondicional (AAI) desse grupo.</a:t>
            </a:r>
          </a:p>
          <a:p>
            <a:r>
              <a:rPr lang="pt-BR" sz="4000" b="1" dirty="0"/>
              <a:t> </a:t>
            </a:r>
            <a:endParaRPr lang="pt-BR" sz="4000" dirty="0"/>
          </a:p>
          <a:p>
            <a:r>
              <a:rPr lang="pt-BR" sz="4000" b="1" dirty="0"/>
              <a:t> 2.2 Objetivos específicos: </a:t>
            </a:r>
            <a:endParaRPr lang="pt-BR" sz="4000" dirty="0"/>
          </a:p>
          <a:p>
            <a:pPr lvl="0"/>
            <a:r>
              <a:rPr lang="pt-BR" sz="4000" dirty="0"/>
              <a:t>2.2.1 Levantar informações para análise subsequente, sobre as crenças irracionais, em relação à prática desportiva de futebol dos adolescentes participantes do Projeto Universidade Campeã da Faculdade de Educação Física e Fisioterapia - FEFF da Universidade Federal do Amazonas - UFAM; </a:t>
            </a:r>
          </a:p>
          <a:p>
            <a:pPr lvl="0"/>
            <a:r>
              <a:rPr lang="pt-BR" sz="4000" dirty="0"/>
              <a:t>2.2.2 Averiguar aspectos específicos das crenças irracionais manifestas, em relação à auto-aceitação incondicional (AAI), referente à prática desportiva de futebol dos adolescentes participantes do Projeto Universidade Campeã da FEFF – UFAM; </a:t>
            </a:r>
          </a:p>
          <a:p>
            <a:pPr lvl="0"/>
            <a:r>
              <a:rPr lang="pt-BR" sz="4000" dirty="0"/>
              <a:t>2.2.3 Oferecer subsídios para a formulação de políticas públicas voltadas à socialização dos jovens, através de práticas desportivas e de lazer competentes.</a:t>
            </a:r>
          </a:p>
          <a:p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l"/>
            <a:r>
              <a:rPr lang="pt-BR" sz="2800" dirty="0">
                <a:solidFill>
                  <a:schemeClr val="tx1"/>
                </a:solidFill>
              </a:rPr>
              <a:t>                          </a:t>
            </a:r>
          </a:p>
          <a:p>
            <a:pPr algn="l"/>
            <a:endParaRPr lang="pt-BR" sz="2800" dirty="0">
              <a:solidFill>
                <a:schemeClr val="tx1"/>
              </a:solidFill>
            </a:endParaRPr>
          </a:p>
          <a:p>
            <a:pPr algn="l"/>
            <a:r>
              <a:rPr lang="pt-BR" sz="2800" dirty="0">
                <a:solidFill>
                  <a:schemeClr val="tx1"/>
                </a:solidFill>
              </a:rPr>
              <a:t>                      </a:t>
            </a:r>
          </a:p>
          <a:p>
            <a:pPr algn="ctr"/>
            <a:r>
              <a:rPr lang="pt-BR" sz="2800" dirty="0">
                <a:solidFill>
                  <a:schemeClr val="tx1"/>
                </a:solidFill>
              </a:rPr>
              <a:t>             </a:t>
            </a:r>
            <a:r>
              <a:rPr lang="pt-BR" sz="4400" b="1" dirty="0">
                <a:solidFill>
                  <a:schemeClr val="tx1"/>
                </a:solidFill>
              </a:rPr>
              <a:t>3. MÉTODO</a:t>
            </a:r>
          </a:p>
          <a:p>
            <a:r>
              <a:rPr lang="pt-BR" sz="4000" dirty="0"/>
              <a:t> Foram aplicados os </a:t>
            </a:r>
            <a:r>
              <a:rPr lang="pt-BR" sz="4000" i="1" dirty="0"/>
              <a:t>Questionários de Crenças Irracionais</a:t>
            </a:r>
            <a:r>
              <a:rPr lang="pt-BR" sz="4000" dirty="0"/>
              <a:t> - </a:t>
            </a:r>
            <a:r>
              <a:rPr lang="pt-BR" sz="4000" i="1" dirty="0"/>
              <a:t>QCI </a:t>
            </a:r>
            <a:r>
              <a:rPr lang="pt-BR" sz="4000" dirty="0"/>
              <a:t>adaptados por Newark et al. (1973) e outro </a:t>
            </a:r>
            <a:r>
              <a:rPr lang="pt-BR" sz="4000" i="1" dirty="0"/>
              <a:t>Inventário de</a:t>
            </a:r>
            <a:r>
              <a:rPr lang="pt-BR" sz="4000" dirty="0"/>
              <a:t> </a:t>
            </a:r>
            <a:r>
              <a:rPr lang="pt-BR" sz="4000" i="1" dirty="0"/>
              <a:t>Crenças Irracionais</a:t>
            </a:r>
            <a:r>
              <a:rPr lang="pt-BR" sz="4000" dirty="0"/>
              <a:t> adaptado por Hayslip et al. (1994) – ambos traduzidos por Dominguez (In: CABALLO, V. E: 1996) e revalidados por Calais, S. L. (1997) e Siqueira (2000). Foi utilizado o F</a:t>
            </a:r>
            <a:r>
              <a:rPr lang="pt-BR" sz="4000" i="1" dirty="0"/>
              <a:t>ormulário de Autoajuda</a:t>
            </a:r>
            <a:r>
              <a:rPr lang="pt-BR" sz="4000" dirty="0"/>
              <a:t> da </a:t>
            </a:r>
            <a:r>
              <a:rPr lang="pt-BR" sz="4000" i="1" dirty="0"/>
              <a:t>Terapia Racional-Emotivo-Comportamental</a:t>
            </a:r>
            <a:r>
              <a:rPr lang="pt-BR" sz="4000" dirty="0"/>
              <a:t>, elaborado por Sichel e Ellis (1984), entregues para serem preenchidos pelos participantes desta investigação. Foi mantido o nome de </a:t>
            </a:r>
            <a:r>
              <a:rPr lang="pt-BR" sz="4000" i="1" dirty="0"/>
              <a:t>formulário</a:t>
            </a:r>
            <a:r>
              <a:rPr lang="pt-BR" sz="4000" dirty="0"/>
              <a:t> a este instrumento de coleta de dados, entretanto, a tradução correta do nome é a de questionário, pois, de acordo com a definição de Lakatos e Marconi (1995: 107), o questionário é: “</a:t>
            </a:r>
            <a:r>
              <a:rPr lang="pt-BR" sz="4000" i="1" dirty="0"/>
              <a:t>... constituído por uma série de perguntas que devem ser respondidas por escrito e sem a presença do pesquisador</a:t>
            </a:r>
            <a:r>
              <a:rPr lang="pt-BR" sz="4000" dirty="0"/>
              <a:t>”. Foi aplicado também a </a:t>
            </a:r>
            <a:r>
              <a:rPr lang="pt-BR" sz="4000" i="1" dirty="0"/>
              <a:t>Escala de Crenças - ECI</a:t>
            </a:r>
            <a:r>
              <a:rPr lang="pt-BR" sz="4000" dirty="0"/>
              <a:t> (JOHN M MALOUFF &amp; NICOLA S. SCHUTTE:1986) revalidado por Yoshida e Colugnati (2002).</a:t>
            </a:r>
            <a:endParaRPr lang="pt-BR" sz="4000" b="1" dirty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</a:pPr>
            <a:endParaRPr lang="pt-BR" sz="4000" b="1" dirty="0">
              <a:solidFill>
                <a:schemeClr val="tx1"/>
              </a:solidFill>
            </a:endParaRPr>
          </a:p>
          <a:p>
            <a:pPr lvl="0" algn="ctr">
              <a:lnSpc>
                <a:spcPct val="100000"/>
              </a:lnSpc>
              <a:spcBef>
                <a:spcPts val="1200"/>
              </a:spcBef>
            </a:pPr>
            <a:r>
              <a:rPr lang="pt-BR" sz="4400" b="1" dirty="0">
                <a:solidFill>
                  <a:schemeClr val="tx1"/>
                </a:solidFill>
              </a:rPr>
              <a:t>4. RESULTADOS E CONCLUSÃO</a:t>
            </a:r>
          </a:p>
          <a:p>
            <a:r>
              <a:rPr lang="pt-BR" sz="4000" dirty="0"/>
              <a:t>Verificamos como as crenças irracionais em relação à auto aceitação incondicional (AAI) influenciavam na prática desportiva, limitando-a e/ou expandindo-a no desempenho dos atletas. A análise destas informações ofereceu subsídios para a formulação de políticas públicas voltadas para a socialização dos jovens, através de práticas desportivas e de lazer competentes. Analisamos as crenças irracionais de adolescentes participantes do Projeto Universidade Campeã da Faculdade de Educação Física e Fisioterapia - FEFF da Universidade Federal do Amazonas - UFAM em relação à prática desportiva do futebol, levando em conta aspectos de auto aceitação incondicional (AAI) desse grupo</a:t>
            </a:r>
          </a:p>
          <a:p>
            <a:r>
              <a:rPr lang="pt-BR" sz="4000" dirty="0"/>
              <a:t>.</a:t>
            </a:r>
            <a:endParaRPr lang="pt-BR" sz="4000" b="1" dirty="0">
              <a:solidFill>
                <a:schemeClr val="tx1"/>
              </a:solidFill>
            </a:endParaRPr>
          </a:p>
          <a:p>
            <a:pPr algn="ctr"/>
            <a:r>
              <a:rPr lang="pt-BR" sz="4400" b="1" dirty="0">
                <a:solidFill>
                  <a:schemeClr val="tx1"/>
                </a:solidFill>
              </a:rPr>
              <a:t>5. REFERÊNCIAS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CABALLO, V. E. (Org.) Manual de técnicas de terapia e modificação  do comportamento. São Paulo: Santos, 1996.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CALAIS, S. L. Crenças irracionais e habilidades sociais em universitários. Dissertação de Mestrado não-publidaca, Curso de Pós-Graduação em Psicologia, Pontifícia Universidade Católica de Campinas., SP, 1997.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ELLIS, A. New approaches of psychotherapy techeniques . Brandon, VT: Journal of Clinical Psychology Monograph supplement, vol. 11, 1955.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LAKATOS, E. M. &amp; MARCONI, M. de A. Metodologia do trabalho científico. 4.ª ed. São Paulo: Atlas, 1995, p.107.</a:t>
            </a:r>
            <a:endParaRPr lang="pt-BR" sz="2400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NEWARK, L., FRERKING, R. A., COOK, L.NEWARK, L. Endorsement of Ellis irrational bliefs as a  function of psychopathology.. Journal of Clinical Psychology, 1973., vol. 29, p. 300-302, 1973.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SICHEL, B. &amp; ELLIS, A.  An emotional education instrument. New York: Albert Ellis institute, 1984.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SIQUEIRA, THOMAZ D. A. Terapia racional-emotiva-comportamental: um estudo de caso com quaro reclusos da casa de detenção professor Fláminio Fávero. Tese de doutorado pelo Instituto de Psicologia da Universidade de São Paulo, 2000.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WESSLER, R. L. The principles and practice of rational-emotive Therapy. San Francisco: Jossey-Bass, 1980.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YOSHIDA, ELISAM. P. &amp; COLUGNATI, A. B. Questionário de crenças irracionais: propriedades. Psicologia Reflex. , Crit., 2002, vol. 15, n.º 2, pp. 437-445. ISSN 0102-7972.</a:t>
            </a:r>
          </a:p>
          <a:p>
            <a:pPr>
              <a:spcBef>
                <a:spcPts val="2400"/>
              </a:spcBef>
            </a:pPr>
            <a:endParaRPr lang="pt-BR" sz="2800" dirty="0"/>
          </a:p>
          <a:p>
            <a:endParaRPr lang="pt-BR" sz="3600" dirty="0">
              <a:solidFill>
                <a:schemeClr val="tx1"/>
              </a:solidFill>
            </a:endParaRPr>
          </a:p>
          <a:p>
            <a:endParaRPr lang="pt-BR" sz="3600" dirty="0">
              <a:solidFill>
                <a:schemeClr val="tx1"/>
              </a:solidFill>
            </a:endParaRPr>
          </a:p>
          <a:p>
            <a:r>
              <a:rPr lang="pt-BR" sz="3600" dirty="0">
                <a:solidFill>
                  <a:schemeClr val="tx1"/>
                </a:solidFill>
              </a:rPr>
              <a:t>.</a:t>
            </a:r>
            <a:endParaRPr lang="pt-BR" sz="3600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2" y="-563926"/>
            <a:ext cx="184698" cy="156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24" tIns="45710" rIns="91424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9900" dirty="0"/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6015861" y="1944523"/>
            <a:ext cx="19927856" cy="149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0" rIns="91424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226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4700" b="1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UNIVERSIDADE FEDERAL DO AMAZONAS - UFAM </a:t>
            </a:r>
          </a:p>
          <a:p>
            <a:pPr algn="ctr" defTabSz="914226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4700" b="1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FACULDADE DE EDUCAÇÃO FÍSICA E FISIOTERAPIA - FEFF</a:t>
            </a:r>
          </a:p>
        </p:txBody>
      </p:sp>
      <p:sp>
        <p:nvSpPr>
          <p:cNvPr id="20" name="Espaço Reservado para Texto 4"/>
          <p:cNvSpPr txBox="1">
            <a:spLocks/>
          </p:cNvSpPr>
          <p:nvPr/>
        </p:nvSpPr>
        <p:spPr>
          <a:xfrm>
            <a:off x="1914426" y="9320661"/>
            <a:ext cx="28984955" cy="1882345"/>
          </a:xfrm>
          <a:prstGeom prst="rect">
            <a:avLst/>
          </a:prstGeom>
          <a:noFill/>
          <a:ln>
            <a:noFill/>
          </a:ln>
        </p:spPr>
        <p:txBody>
          <a:bodyPr lIns="91424" tIns="45710" rIns="91424" bIns="45710"/>
          <a:lstStyle>
            <a:lvl1pPr marL="0" indent="0" algn="ctr" defTabSz="2880086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5500" b="1" kern="1200" baseline="0">
                <a:solidFill>
                  <a:srgbClr val="4B555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40043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86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129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172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000" dirty="0">
                <a:solidFill>
                  <a:schemeClr val="tx1"/>
                </a:solidFill>
              </a:rPr>
              <a:t>THOMAZ DECIO ABDALLA SIQUEIRA</a:t>
            </a:r>
            <a:r>
              <a:rPr lang="pt-BR" sz="4000" b="0" dirty="0">
                <a:solidFill>
                  <a:schemeClr val="tx1"/>
                </a:solidFill>
              </a:rPr>
              <a:t> ¹</a:t>
            </a:r>
            <a:r>
              <a:rPr lang="pt-BR" sz="4000" dirty="0">
                <a:solidFill>
                  <a:schemeClr val="tx1"/>
                </a:solidFill>
              </a:rPr>
              <a:t>.</a:t>
            </a: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700" b="0" dirty="0">
                <a:solidFill>
                  <a:schemeClr val="tx1"/>
                </a:solidFill>
              </a:rPr>
              <a:t>¹ </a:t>
            </a:r>
            <a:r>
              <a:rPr lang="pt-BR" sz="3600" b="0" dirty="0">
                <a:solidFill>
                  <a:schemeClr val="tx1"/>
                </a:solidFill>
              </a:rPr>
              <a:t>Pós-doutor em Psicologia Social e do Trabalho (USP), Doutor em Psicologia Clínica (USP). </a:t>
            </a:r>
            <a:r>
              <a:rPr lang="pt-BR" sz="3600" b="0" i="1" dirty="0">
                <a:solidFill>
                  <a:schemeClr val="tx1"/>
                </a:solidFill>
              </a:rPr>
              <a:t>E-mail</a:t>
            </a:r>
            <a:r>
              <a:rPr lang="pt-BR" sz="3600" b="0" dirty="0">
                <a:solidFill>
                  <a:schemeClr val="tx1"/>
                </a:solidFill>
              </a:rPr>
              <a:t>: thomazabdalla@ufam.edu.br</a:t>
            </a: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700" dirty="0">
                <a:solidFill>
                  <a:schemeClr val="tx1"/>
                </a:solidFill>
              </a:rPr>
              <a:t> </a:t>
            </a:r>
          </a:p>
          <a:p>
            <a:endParaRPr lang="pt-BR" sz="47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220" y="456142"/>
            <a:ext cx="3809957" cy="4679407"/>
          </a:xfrm>
          <a:prstGeom prst="rect">
            <a:avLst/>
          </a:prstGeom>
        </p:spPr>
      </p:pic>
      <p:pic>
        <p:nvPicPr>
          <p:cNvPr id="19" name="Imagem 18" descr="FEF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51098" y="504359"/>
            <a:ext cx="6310239" cy="479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41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1016</Words>
  <Application>Microsoft Office PowerPoint</Application>
  <PresentationFormat>Personalizar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Sylvia Castro</dc:creator>
  <cp:lastModifiedBy>Thomaz-Note</cp:lastModifiedBy>
  <cp:revision>39</cp:revision>
  <dcterms:created xsi:type="dcterms:W3CDTF">2016-04-13T04:25:07Z</dcterms:created>
  <dcterms:modified xsi:type="dcterms:W3CDTF">2020-03-23T01:26:59Z</dcterms:modified>
</cp:coreProperties>
</file>