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70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2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161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7825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4148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01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97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6520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22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34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8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21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07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254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16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531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8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10744D5-A60B-4C64-88C1-31EDF2DA704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4A8E6E9-B63F-43A9-B098-AF71C82BC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09162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rmarquesjr@gmail.com" TargetMode="External"/><Relationship Id="rId2" Type="http://schemas.openxmlformats.org/officeDocument/2006/relationships/hyperlink" Target="mailto:thomaz-abdalla@ufam.edu.br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7991BED-4285-49D2-8224-8B58ADB67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os 12 arquétipos do </a:t>
            </a:r>
            <a:r>
              <a:rPr lang="pt-BR" b="1" i="1" dirty="0" err="1"/>
              <a:t>Storytelling</a:t>
            </a:r>
            <a:br>
              <a:rPr lang="pt-BR" b="1" dirty="0"/>
            </a:br>
            <a:endParaRPr lang="pt-BR" b="1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C012F884-22AD-4890-8241-8C80A7FFC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D</a:t>
            </a:r>
            <a:r>
              <a:rPr lang="pt-BR" b="1" dirty="0"/>
              <a:t>r. Thomaz Décio Abdalla Siqueira</a:t>
            </a:r>
          </a:p>
          <a:p>
            <a:r>
              <a:rPr lang="pt-BR" b="1" i="1" dirty="0"/>
              <a:t>E-mail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thomaz-abdalla@ufam.edu.br</a:t>
            </a:r>
            <a:endParaRPr lang="pt-BR" b="1" dirty="0"/>
          </a:p>
          <a:p>
            <a:endParaRPr lang="pt-BR" b="1" dirty="0"/>
          </a:p>
          <a:p>
            <a:r>
              <a:rPr lang="pt-BR" b="1" dirty="0" err="1"/>
              <a:t>Nelzo</a:t>
            </a:r>
            <a:r>
              <a:rPr lang="pt-BR" b="1" dirty="0"/>
              <a:t> Ronaldo de Paula Cabral Marques Junior</a:t>
            </a:r>
          </a:p>
          <a:p>
            <a:pPr algn="ctr"/>
            <a:r>
              <a:rPr lang="pt-BR" dirty="0"/>
              <a:t> Graduado no Curso de Bacharelado em Promoção de Saúde e Lazer.</a:t>
            </a:r>
          </a:p>
          <a:p>
            <a:pPr algn="just"/>
            <a:r>
              <a:rPr lang="pt-BR" b="1" i="1" u="sng" dirty="0">
                <a:hlinkClick r:id="rId3"/>
              </a:rPr>
              <a:t>E-mail</a:t>
            </a:r>
            <a:r>
              <a:rPr lang="pt-BR" b="1" u="sng" dirty="0">
                <a:hlinkClick r:id="rId3"/>
              </a:rPr>
              <a:t>: mrmarquesjr@gmail.com</a:t>
            </a:r>
            <a:endParaRPr lang="pt-BR" b="1" dirty="0"/>
          </a:p>
          <a:p>
            <a:r>
              <a:rPr lang="pt-BR" dirty="0"/>
              <a:t> </a:t>
            </a:r>
          </a:p>
          <a:p>
            <a:r>
              <a:rPr lang="pt-BR" dirty="0"/>
              <a:t> </a:t>
            </a:r>
          </a:p>
          <a:p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449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FC7455-8E64-4E4B-B308-EDFF862E4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Criador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1DC7DE-6199-4C91-A619-5C2FED296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692240" cy="3615267"/>
          </a:xfrm>
        </p:spPr>
        <p:txBody>
          <a:bodyPr/>
          <a:lstStyle/>
          <a:p>
            <a:r>
              <a:rPr lang="pt-BR" sz="2700" dirty="0"/>
              <a:t>Excêntrico e criativo, esse personagem deseja explorar os limites da existência, criando coisas novas.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3748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303A10-B803-4367-947B-067867B5F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Soberano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2CC852-A611-49DC-9D17-42DA260C3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421110" cy="3615267"/>
          </a:xfrm>
        </p:spPr>
        <p:txBody>
          <a:bodyPr/>
          <a:lstStyle/>
          <a:p>
            <a:pPr algn="just"/>
            <a:r>
              <a:rPr lang="pt-BR" sz="2700" dirty="0"/>
              <a:t>Personagem que está acima dos demais e tem certo poder. Seu maior medo é ser destronado. Pode ser um soberano bom e amado ou um soberano tirano e odiado por todos os outros personagens, podendo até mesmo se converter no </a:t>
            </a:r>
            <a:r>
              <a:rPr lang="pt-BR" sz="2700" dirty="0" err="1"/>
              <a:t>vião</a:t>
            </a:r>
            <a:r>
              <a:rPr lang="pt-BR" sz="2700" dirty="0"/>
              <a:t> da história.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8173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4A6F2-BADD-45E6-93E4-0C664056D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Sábio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83AE1E-D82F-434C-8470-48B1361DD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235579" cy="3615267"/>
          </a:xfrm>
        </p:spPr>
        <p:txBody>
          <a:bodyPr/>
          <a:lstStyle/>
          <a:p>
            <a:pPr algn="just"/>
            <a:r>
              <a:rPr lang="pt-BR" sz="2700" dirty="0"/>
              <a:t>Personagens experientes que aparentam ter a resposta para tudo. Não estão disponíveis o tempo todo na jornada do herói pois sabem que se ajudarem muito, o personagem herói não conseguirá evoluir. São muitas vezes associados à previsão do futuro e ao místico.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6383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8FD02B-20AE-46A2-8942-959CFA74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Mago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DBB079-7F81-427A-B3A7-54B8BCB7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421110" cy="3615267"/>
          </a:xfrm>
        </p:spPr>
        <p:txBody>
          <a:bodyPr/>
          <a:lstStyle/>
          <a:p>
            <a:pPr algn="just"/>
            <a:r>
              <a:rPr lang="pt-BR" sz="2700" dirty="0"/>
              <a:t>Mescla de criador com sábio, esse arquétipo quer conhecimento e poder porém para usar em benefício próprio. O mago pode perder-se com o poder e ser corrompido por ele, ou ser benéfico e ajudar o herói — em troca de algo que necessita.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4908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7E5947-93BE-43F2-A2C5-99C5E8CAA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Louco (</a:t>
            </a:r>
            <a:r>
              <a:rPr lang="pt-BR" b="1" i="1" dirty="0" err="1"/>
              <a:t>trickster</a:t>
            </a:r>
            <a:r>
              <a:rPr lang="pt-BR" b="1" dirty="0"/>
              <a:t>)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D9AD67-220E-458B-B971-8A0F37A0B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699405" cy="3615267"/>
          </a:xfrm>
        </p:spPr>
        <p:txBody>
          <a:bodyPr/>
          <a:lstStyle/>
          <a:p>
            <a:pPr algn="just"/>
            <a:r>
              <a:rPr lang="pt-BR" sz="2700" dirty="0"/>
              <a:t>Muitas vezes utilizado como escape cômico, esse bufão ou bobo da corte está sempre presente e ninguém tem realmente certeza da sua índole pois é altamente ambíguo. Em momentos necessários, são os personagens loucos que oferecem um lampejo de verdade em meio a piadas que o herói ou soberano provavelmente precisam.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5517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2FBCEE-A61E-4419-A98E-71BB6CCD3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Mas o que exatamente é </a:t>
            </a:r>
            <a:r>
              <a:rPr lang="pt-BR" b="1" i="1" dirty="0" err="1"/>
              <a:t>Storytelling</a:t>
            </a:r>
            <a:r>
              <a:rPr lang="pt-BR" b="1" dirty="0"/>
              <a:t>?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BF06DA-F470-4126-BFEB-72305A5DB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633145" cy="3615267"/>
          </a:xfrm>
        </p:spPr>
        <p:txBody>
          <a:bodyPr>
            <a:normAutofit/>
          </a:bodyPr>
          <a:lstStyle/>
          <a:p>
            <a:r>
              <a:rPr lang="pt-BR" sz="2700" i="1" dirty="0" err="1"/>
              <a:t>Storytelling</a:t>
            </a:r>
            <a:r>
              <a:rPr lang="pt-BR" sz="2700" dirty="0"/>
              <a:t> é uma </a:t>
            </a:r>
            <a:r>
              <a:rPr lang="pt-BR" sz="2700" b="1" dirty="0"/>
              <a:t>habilidade de contar histórias através da persuasão</a:t>
            </a:r>
            <a:r>
              <a:rPr lang="pt-BR" sz="2700" dirty="0"/>
              <a:t>, utilizando elementos audiovisuais e textuais para transmitir uma mensagem com o objetivo de </a:t>
            </a:r>
            <a:r>
              <a:rPr lang="pt-BR" sz="2700" b="1" dirty="0"/>
              <a:t>criar conexões emocionais com o público alvo</a:t>
            </a:r>
            <a:r>
              <a:rPr lang="pt-BR" sz="27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685980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9FB55-DE6C-43E9-8E74-7723C883D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Qual a importância do </a:t>
            </a:r>
            <a:r>
              <a:rPr lang="pt-BR" b="1" i="1" dirty="0" err="1"/>
              <a:t>storytelling</a:t>
            </a:r>
            <a:r>
              <a:rPr lang="pt-BR" b="1" dirty="0"/>
              <a:t>?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6B4363-F096-4F68-B021-ADE20E665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9" y="685800"/>
            <a:ext cx="11635408" cy="361526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2700" dirty="0"/>
              <a:t>O </a:t>
            </a:r>
            <a:r>
              <a:rPr lang="pt-BR" sz="2700" i="1" dirty="0" err="1"/>
              <a:t>storytelling</a:t>
            </a:r>
            <a:r>
              <a:rPr lang="pt-BR" sz="2700" dirty="0"/>
              <a:t> se estende além do entretenimento. Seu impacto se tornou significativo em diversos aspectos da vida moderna, incluindo negócios, marketing, educação e até mesmo na formação da identidade pessoal.</a:t>
            </a:r>
          </a:p>
          <a:p>
            <a:pPr algn="just"/>
            <a:r>
              <a:rPr lang="pt-BR" sz="2700" dirty="0"/>
              <a:t>Uma das razões pelas quais o </a:t>
            </a:r>
            <a:r>
              <a:rPr lang="pt-BR" sz="2700" i="1" dirty="0" err="1"/>
              <a:t>storytelling</a:t>
            </a:r>
            <a:r>
              <a:rPr lang="pt-BR" sz="2700" dirty="0"/>
              <a:t> é tão poderoso, é porque as histórias têm a capacidade de </a:t>
            </a:r>
            <a:r>
              <a:rPr lang="pt-BR" sz="2700" b="1" dirty="0"/>
              <a:t>envolver emocionalmente</a:t>
            </a:r>
            <a:r>
              <a:rPr lang="pt-BR" sz="2700" dirty="0"/>
              <a:t>. Ao ouvir uma história envolvente, o cérebro humano é ativado de maneiras que vão além da mera assimilação de informações. </a:t>
            </a:r>
            <a:r>
              <a:rPr lang="pt-BR" sz="2700" b="1" dirty="0"/>
              <a:t>As histórias despertam emoções</a:t>
            </a:r>
            <a:r>
              <a:rPr lang="pt-BR" sz="2700" dirty="0"/>
              <a:t>, </a:t>
            </a:r>
            <a:r>
              <a:rPr lang="pt-BR" sz="2700" b="1" dirty="0"/>
              <a:t>geram empatia e nos conectam com personagens e eventos descritos</a:t>
            </a:r>
            <a:r>
              <a:rPr lang="pt-BR" sz="2700" dirty="0"/>
              <a:t>. Essa conexão emocional nos ajuda a compreender e reter informações de forma mais eficaz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3144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572DC-B4F1-431C-B805-2239E1E53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Como fazer um </a:t>
            </a:r>
            <a:r>
              <a:rPr lang="pt-BR" b="1" i="1" dirty="0" err="1"/>
              <a:t>storytelling</a:t>
            </a:r>
            <a:r>
              <a:rPr lang="pt-BR" b="1" dirty="0"/>
              <a:t>?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EB6F4E-55BB-402B-AB07-BEEA7FABA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7" y="685800"/>
            <a:ext cx="11502886" cy="361526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2700" dirty="0"/>
              <a:t>O primeiro passo para criar um </a:t>
            </a:r>
            <a:r>
              <a:rPr lang="pt-BR" sz="2700" dirty="0" err="1"/>
              <a:t>s</a:t>
            </a:r>
            <a:r>
              <a:rPr lang="pt-BR" sz="2700" i="1" dirty="0" err="1"/>
              <a:t>torytelling</a:t>
            </a:r>
            <a:r>
              <a:rPr lang="pt-BR" sz="2700" dirty="0"/>
              <a:t> eficaz é </a:t>
            </a:r>
            <a:r>
              <a:rPr lang="pt-BR" sz="2700" b="1" dirty="0"/>
              <a:t>conhecer o seu público-alvo</a:t>
            </a:r>
            <a:r>
              <a:rPr lang="pt-BR" sz="2700" dirty="0"/>
              <a:t>. Compreender suas necessidades, desejos e aspirações é essencial para criar uma narrativa que ressoe com eles. Faça pesquisas, entrevistas ou observe atentamente seu público para identificar seus interesses e pontos de conexão. Isso permitirá a adaptação de uma história de acordo com as expectativas.</a:t>
            </a:r>
          </a:p>
          <a:p>
            <a:pPr algn="just"/>
            <a:r>
              <a:rPr lang="pt-BR" sz="2700" dirty="0"/>
              <a:t>Antes de começar a escrever, </a:t>
            </a:r>
            <a:r>
              <a:rPr lang="pt-BR" sz="2700" b="1" dirty="0"/>
              <a:t>reflita sobre a mensagem que deseja transmitir</a:t>
            </a:r>
            <a:r>
              <a:rPr lang="pt-BR" sz="2700" dirty="0"/>
              <a:t> e a ação que deseja inspirar. Seja para informar, entreter ou motivar, tenha em mente qual é o objetivo final da sua história. Isso ajudará a direcionar sua narrativa e manter o foco ao longo do processo.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702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FD805-A796-4B90-BBAB-B2EBD535B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Principais elementos do </a:t>
            </a:r>
            <a:r>
              <a:rPr lang="pt-BR" b="1" i="1" dirty="0" err="1"/>
              <a:t>storytelling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329BA3-3A3B-4B3E-BA8B-4A2F502B9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1" y="685800"/>
            <a:ext cx="11476383" cy="3615267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Os elementos essenciais de um </a:t>
            </a:r>
            <a:r>
              <a:rPr lang="pt-BR" sz="2700" i="1" dirty="0" err="1"/>
              <a:t>storytelling</a:t>
            </a:r>
            <a:r>
              <a:rPr lang="pt-BR" sz="2700" dirty="0"/>
              <a:t> desempenham um papel importante na criação de uma história envolvente e cativante, pois a partir destes, pode-se criar um sentido na história a ser feita que virá a cativar um determinado público alvo. Dentre os principais elementos do </a:t>
            </a:r>
            <a:r>
              <a:rPr lang="pt-BR" sz="2700" i="1" dirty="0" err="1"/>
              <a:t>storytelling</a:t>
            </a:r>
            <a:r>
              <a:rPr lang="pt-BR" sz="2700" dirty="0"/>
              <a:t> estão: </a:t>
            </a:r>
            <a:r>
              <a:rPr lang="pt-BR" sz="2700" b="1" dirty="0"/>
              <a:t>mensagem, ambiente, personagem e conflito</a:t>
            </a:r>
            <a:r>
              <a:rPr lang="pt-BR" sz="27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184232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5512D-4FC6-4ABC-912B-0E5EBAEA8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Mensagem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4D9921-614C-4188-AD33-B9E76187E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964449" cy="3615267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É o propósito ou a lição que a história pretende transmitir. Pode ser uma reflexão sobre a condição humana, uma crítica social, um incentivo à mudança, entre outros. A mensagem ajuda a dar significado à história e pode ressoar com o público, criando uma conexão emocional.</a:t>
            </a:r>
          </a:p>
        </p:txBody>
      </p:sp>
    </p:spTree>
    <p:extLst>
      <p:ext uri="{BB962C8B-B14F-4D97-AF65-F5344CB8AC3E}">
        <p14:creationId xmlns:p14="http://schemas.microsoft.com/office/powerpoint/2010/main" val="210030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E6B17EFD-0876-4FCE-9612-0EC0FAA23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685800"/>
            <a:ext cx="9886122" cy="5754688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600" b="1" i="1" dirty="0" err="1"/>
              <a:t>Storytelling</a:t>
            </a:r>
            <a:r>
              <a:rPr lang="pt-BR" sz="2600" b="1" dirty="0"/>
              <a:t>: </a:t>
            </a:r>
            <a:r>
              <a:rPr lang="pt-BR" sz="2600" dirty="0"/>
              <a:t>A prática de contar histórias faz parte da humanidade desde o seu princípio, onde os homens das cavernas começaram a registrar suas atividades cotidianas, como caçar, através de desenhos nas pedras. Apesar do surgimento da escrita marcar o fim da pré-história, antes disso, já existia a necessidade de se comunicar.</a:t>
            </a:r>
          </a:p>
          <a:p>
            <a:pPr algn="just"/>
            <a:r>
              <a:rPr lang="pt-BR" sz="2600" dirty="0"/>
              <a:t>Hoje em dia, a habilidade de contar histórias se tornou muito relevante, pois através dela é </a:t>
            </a:r>
            <a:r>
              <a:rPr lang="pt-BR" sz="2600" b="1" dirty="0"/>
              <a:t>possível captar a atenção, transmitir mensagens impactantes e criar conexões duradouras</a:t>
            </a:r>
            <a:r>
              <a:rPr lang="pt-BR" sz="2600" dirty="0"/>
              <a:t> em um cenário onde somos bombardeados diariamente por uma infinidade de informações. Diante desse cenário, surge a necessidade de destacar-se e capturar a atenção do público de </a:t>
            </a:r>
            <a:r>
              <a:rPr lang="pt-BR" sz="2600" b="1" dirty="0"/>
              <a:t>maneira autêntica e memorável</a:t>
            </a:r>
            <a:r>
              <a:rPr lang="pt-BR" sz="2600" dirty="0"/>
              <a:t>. É aí que entra o </a:t>
            </a:r>
            <a:r>
              <a:rPr lang="pt-BR" sz="2600" b="1" i="1" dirty="0" err="1"/>
              <a:t>storytelling</a:t>
            </a:r>
            <a:r>
              <a:rPr lang="pt-BR" sz="2600" dirty="0"/>
              <a:t>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8172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5CB361-22F6-4AA1-96E2-66C989861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Ambiente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B63A9F-2072-4274-B4E5-8FE423063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951197" cy="3615267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É o cenário onde a história se desenrola. Pode ser um lugar físico, como uma cidade fictícia ou um universo de fantasia, ou um ambiente emocional, como a sensação de mistério ou alegria. Este elemento contribui para a atmosfera da história, estabelecendo um contexto para as ações dos personagens.</a:t>
            </a:r>
          </a:p>
        </p:txBody>
      </p:sp>
    </p:spTree>
    <p:extLst>
      <p:ext uri="{BB962C8B-B14F-4D97-AF65-F5344CB8AC3E}">
        <p14:creationId xmlns:p14="http://schemas.microsoft.com/office/powerpoint/2010/main" val="3007303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99F4A-F748-466E-A5A6-0A7A03565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Personagem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EAC6D2-DDE9-4414-B589-08811D1C6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685800"/>
            <a:ext cx="11012557" cy="3615267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É o protagonista da história. Ele pode ser fictício ou baseado em pessoas reais, e desempenha papéis específicos no enredo. O personagem tem motivações, desejos, conflitos internos e externos, o que ajuda a envolver o público, permitindo que se identifiquem com suas experiências e emoções.</a:t>
            </a:r>
          </a:p>
        </p:txBody>
      </p:sp>
    </p:spTree>
    <p:extLst>
      <p:ext uri="{BB962C8B-B14F-4D97-AF65-F5344CB8AC3E}">
        <p14:creationId xmlns:p14="http://schemas.microsoft.com/office/powerpoint/2010/main" val="4098324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CD415-EF02-4237-B3AB-06D400B02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Conflito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988E82-946C-406E-9379-FF5206C1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7" y="685800"/>
            <a:ext cx="11410120" cy="3615267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É o elemento central da história. Pode ser um conflito interno, no qual o personagem luta contra suas próprias emoções ou dilemas morais, ou um conflito externo, envolvendo um antagonista ou obstáculos os quais o personagem precisa superar. O conflito cria tensão, mantém o interesse do público e impulsiona o enredo adiante.</a:t>
            </a:r>
          </a:p>
        </p:txBody>
      </p:sp>
    </p:spTree>
    <p:extLst>
      <p:ext uri="{BB962C8B-B14F-4D97-AF65-F5344CB8AC3E}">
        <p14:creationId xmlns:p14="http://schemas.microsoft.com/office/powerpoint/2010/main" val="1913398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E2DFE-A24B-4CFA-ADB7-376E5B269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Onde aplicar o </a:t>
            </a:r>
            <a:r>
              <a:rPr lang="pt-BR" b="1" i="1" dirty="0" err="1"/>
              <a:t>storytelling</a:t>
            </a:r>
            <a:r>
              <a:rPr lang="pt-BR" b="1" dirty="0"/>
              <a:t>?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6BCF63-13FB-4DCE-9D1B-5C812F1A7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5" y="685800"/>
            <a:ext cx="10999304" cy="3615267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Por ser uma poderosa ferramenta de comunicação, o </a:t>
            </a:r>
            <a:r>
              <a:rPr lang="pt-BR" sz="2700" b="1" dirty="0" err="1"/>
              <a:t>storytelling</a:t>
            </a:r>
            <a:r>
              <a:rPr lang="pt-BR" sz="2700" b="1" dirty="0"/>
              <a:t> pode ser aplicado em uma ampla gama de contextos</a:t>
            </a:r>
            <a:r>
              <a:rPr lang="pt-BR" sz="2700" dirty="0"/>
              <a:t>, seja no mundo dos negócios, na educação, no marketing ou até mesmo em nossa vida cotidiana. </a:t>
            </a:r>
          </a:p>
        </p:txBody>
      </p:sp>
    </p:spTree>
    <p:extLst>
      <p:ext uri="{BB962C8B-B14F-4D97-AF65-F5344CB8AC3E}">
        <p14:creationId xmlns:p14="http://schemas.microsoft.com/office/powerpoint/2010/main" val="25074394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3C6A18-3362-423D-B41B-22E6C0E8F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3 dicas extras de como criar um </a:t>
            </a:r>
            <a:r>
              <a:rPr lang="pt-BR" b="1" dirty="0" err="1"/>
              <a:t>s</a:t>
            </a:r>
            <a:r>
              <a:rPr lang="pt-BR" b="1" i="1" dirty="0" err="1"/>
              <a:t>torytelling</a:t>
            </a:r>
            <a:r>
              <a:rPr lang="pt-BR" b="1" dirty="0"/>
              <a:t> relevante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21E3E0-8E84-4634-9E01-F0F7071BC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884936" cy="3615267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700" b="1" dirty="0"/>
              <a:t>Personalize sua história</a:t>
            </a:r>
          </a:p>
          <a:p>
            <a:pPr algn="just"/>
            <a:r>
              <a:rPr lang="pt-BR" sz="2700" dirty="0"/>
              <a:t>Personalize o enredo e os personagens. Um enredo envolvente é a espinha dorsal de qualquer boa história. Estabeleça um contexto e dê vida aos seus personagens, fornecendo detalhes descritivos, personalidades distintas e motivações convincentes. O público precisa se identificar ou se relacionar com eles para se envolver emocionalmente com a história.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11590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5AB99-7305-4654-AE09-10AE07230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Inclua elementos sensoriais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6D1358-0FBB-4F8C-AF5C-425F35619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5910" cy="3615267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A inclusão de elementos sensoriais enriquece a experiência de </a:t>
            </a:r>
            <a:r>
              <a:rPr lang="pt-BR" sz="2700" dirty="0" err="1"/>
              <a:t>storytelling</a:t>
            </a:r>
            <a:r>
              <a:rPr lang="pt-BR" sz="2700" dirty="0"/>
              <a:t>. Descreva cenários, ambientes e emoções de forma vívida, utilizando metáforas, comparações e detalhes sensoriais. Ao despertar os sentidos do público, você cria uma conexão mais profunda, permitindo que eles mergulhem na história e se tornem parte dela.</a:t>
            </a:r>
          </a:p>
        </p:txBody>
      </p:sp>
    </p:spTree>
    <p:extLst>
      <p:ext uri="{BB962C8B-B14F-4D97-AF65-F5344CB8AC3E}">
        <p14:creationId xmlns:p14="http://schemas.microsoft.com/office/powerpoint/2010/main" val="3171374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02D09-8A73-473F-B3C7-D58F43C8D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Mostre, não conte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D97C2B-3AE1-46E8-B5C6-B1BE2EC35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937945" cy="3615267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Em vez de simplesmente descrever eventos e emoções, tente mostrar essas informações por meio de ações, diálogos e detalhes sensoriais. Isso permite que os leitores se envolvam mais profundamente na história e criem suas próprias imagens mentais.</a:t>
            </a:r>
          </a:p>
        </p:txBody>
      </p:sp>
    </p:spTree>
    <p:extLst>
      <p:ext uri="{BB962C8B-B14F-4D97-AF65-F5344CB8AC3E}">
        <p14:creationId xmlns:p14="http://schemas.microsoft.com/office/powerpoint/2010/main" val="18321656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A891A-B5F3-4376-8A05-29C7E10A2C6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487863"/>
            <a:ext cx="8534400" cy="1506537"/>
          </a:xfrm>
        </p:spPr>
        <p:txBody>
          <a:bodyPr/>
          <a:lstStyle/>
          <a:p>
            <a:r>
              <a:rPr lang="en-US" dirty="0"/>
              <a:t>              </a:t>
            </a:r>
            <a:r>
              <a:rPr lang="en-US" b="1" dirty="0" err="1"/>
              <a:t>Muito</a:t>
            </a:r>
            <a:r>
              <a:rPr lang="en-US" b="1" dirty="0"/>
              <a:t> </a:t>
            </a:r>
            <a:r>
              <a:rPr lang="en-US" b="1" dirty="0" err="1"/>
              <a:t>obrigado</a:t>
            </a:r>
            <a:r>
              <a:rPr lang="en-US" b="1" dirty="0"/>
              <a:t>!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647753-2136-4AC2-810D-10AD945A17A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81088" y="685800"/>
            <a:ext cx="11110912" cy="3614738"/>
          </a:xfrm>
        </p:spPr>
        <p:txBody>
          <a:bodyPr>
            <a:normAutofit/>
          </a:bodyPr>
          <a:lstStyle/>
          <a:p>
            <a:pPr algn="just"/>
            <a:r>
              <a:rPr lang="pt-BR" sz="2700" i="1" dirty="0" err="1"/>
              <a:t>Storytelling</a:t>
            </a:r>
            <a:r>
              <a:rPr lang="pt-BR" sz="2700" dirty="0"/>
              <a:t> é sobre contar uma história, mas vai mais além. É também sobre </a:t>
            </a:r>
            <a:r>
              <a:rPr lang="pt-BR" sz="2700" b="1" dirty="0"/>
              <a:t>interpretar</a:t>
            </a:r>
            <a:r>
              <a:rPr lang="pt-BR" sz="2700" dirty="0"/>
              <a:t>, </a:t>
            </a:r>
            <a:r>
              <a:rPr lang="pt-BR" sz="2700" b="1" dirty="0"/>
              <a:t>comunicar e se conectar com o mundo</a:t>
            </a:r>
            <a:r>
              <a:rPr lang="pt-BR" sz="2700" dirty="0"/>
              <a:t>.</a:t>
            </a:r>
          </a:p>
        </p:txBody>
      </p:sp>
      <p:pic>
        <p:nvPicPr>
          <p:cNvPr id="2052" name="Picture 4" descr="Como utilizar storytelling na sua empresa">
            <a:extLst>
              <a:ext uri="{FF2B5EF4-FFF2-40B4-BE49-F238E27FC236}">
                <a16:creationId xmlns:a16="http://schemas.microsoft.com/office/drawing/2014/main" id="{B1F09AA2-32A5-4801-94DA-D57E3514B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7625" y="2926876"/>
            <a:ext cx="28575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21597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6C8E473-3F33-457C-9981-581CD0FC0B0B}"/>
              </a:ext>
            </a:extLst>
          </p:cNvPr>
          <p:cNvSpPr/>
          <p:nvPr/>
        </p:nvSpPr>
        <p:spPr>
          <a:xfrm>
            <a:off x="384313" y="2828836"/>
            <a:ext cx="1114507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REFERÊNCIAS</a:t>
            </a:r>
          </a:p>
          <a:p>
            <a:pPr algn="just"/>
            <a:r>
              <a:rPr lang="pt-BR" dirty="0"/>
              <a:t>DOMINGOS, Adenil Alfeu. </a:t>
            </a:r>
            <a:r>
              <a:rPr lang="pt-BR" dirty="0" err="1"/>
              <a:t>Storytelling</a:t>
            </a:r>
            <a:r>
              <a:rPr lang="pt-BR" dirty="0"/>
              <a:t>: evolução, novas tecnologias e mídia. In: CONGRESSO BRASILEIRO DE CIÊNCIAS DA COMUNICAÇÃO, 32, 2009, Curitiba.</a:t>
            </a:r>
          </a:p>
          <a:p>
            <a:pPr algn="just"/>
            <a:endParaRPr lang="pt-BR" dirty="0"/>
          </a:p>
          <a:p>
            <a:pPr algn="just"/>
            <a:r>
              <a:rPr lang="en-US" dirty="0"/>
              <a:t>GABRIEL, Yannis. Storytelling in organizations: facts, fictions and fantasies. Oxford: University Press, 2000. </a:t>
            </a:r>
          </a:p>
          <a:p>
            <a:pPr algn="just"/>
            <a:endParaRPr lang="en-US" dirty="0"/>
          </a:p>
          <a:p>
            <a:pPr algn="just"/>
            <a:r>
              <a:rPr lang="pt-BR" dirty="0"/>
              <a:t>LEVY, Pierre. Face à Técnica. As tecnologias da inteligência. Tradução de Carlos Irineu da Costa. Rio de Janeiro: Editora 34, 1993. 203p.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NASSAR, Paulo. Sem memória, o futuro fica suspenso no ar. In: NASSAR, </a:t>
            </a:r>
            <a:r>
              <a:rPr lang="pt-BR" dirty="0" err="1"/>
              <a:t>Paulo.Memória</a:t>
            </a:r>
            <a:r>
              <a:rPr lang="pt-BR" dirty="0"/>
              <a:t> de empresa: história e comunicação de mãos dadas, a construir o futuro das organizações. São Paulo: ABERJE, 2004. p.15-22. </a:t>
            </a:r>
          </a:p>
          <a:p>
            <a:endParaRPr lang="pt-BR" dirty="0"/>
          </a:p>
          <a:p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451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9240307-BEF6-4B6C-8CDE-9FBACBC0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Quais são os 12 arquétipos do </a:t>
            </a:r>
            <a:r>
              <a:rPr lang="pt-BR" b="1" i="1" dirty="0" err="1"/>
              <a:t>Storytelling</a:t>
            </a:r>
            <a:r>
              <a:rPr lang="pt-BR" b="1" dirty="0"/>
              <a:t>?</a:t>
            </a:r>
            <a:br>
              <a:rPr lang="pt-BR" b="1" dirty="0"/>
            </a:br>
            <a:endParaRPr lang="pt-BR" b="1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44DF53DA-28C6-47F7-A87D-13BED8C55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700" b="1" dirty="0"/>
              <a:t>Herói:</a:t>
            </a:r>
            <a:r>
              <a:rPr lang="pt-BR" sz="2700" dirty="0"/>
              <a:t> amplamente representado na literatura, o herói é um arquétipo central que dá movimento para a trama. Normalmente, esse personagem sai em uma aventura em busca de um chamado, passa por uma provação e salva o dia. São quase perfeitos, tendo apenas um defeito maior que é o que faz com que haja uma tentação que normalmente precisam superar.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294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48E1EE-1D4F-40F8-87CF-F01967CF6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Explorador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4EB72-6179-44EC-ABE4-0145D3009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559718" cy="3615267"/>
          </a:xfrm>
        </p:spPr>
        <p:txBody>
          <a:bodyPr/>
          <a:lstStyle/>
          <a:p>
            <a:pPr algn="just"/>
            <a:r>
              <a:rPr lang="pt-BR" sz="2700" b="1" dirty="0"/>
              <a:t>Explorador: </a:t>
            </a:r>
            <a:r>
              <a:rPr lang="pt-BR" sz="2700" dirty="0"/>
              <a:t>esse arquétipo vive para aventurar-se e quer viajar rumo ao desconhecido, ter todos os tipos de experiências e depois voltar para contar histórias. Seu maior medo é ficar preso em algum lugar por muito tempo.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354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9CEA6-D7DD-44E6-BAC5-FC8F10D64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Cuidador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10CE88-7F01-4956-9FBA-E3F35BEA8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546466" cy="3615267"/>
          </a:xfrm>
        </p:spPr>
        <p:txBody>
          <a:bodyPr/>
          <a:lstStyle/>
          <a:p>
            <a:pPr algn="just"/>
            <a:r>
              <a:rPr lang="pt-BR" sz="2700" dirty="0"/>
              <a:t>Esse arquétipo vive para cuidar do herói ou do inocente. Sua maior característica é abdicar de sua vida em prol de outras pessoas.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481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AD7E4-2316-4B66-9C3A-CAD9A329F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Amante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B333C9-A188-41BF-9801-F6EA2D607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970536" cy="3615267"/>
          </a:xfrm>
        </p:spPr>
        <p:txBody>
          <a:bodyPr/>
          <a:lstStyle/>
          <a:p>
            <a:pPr algn="just"/>
            <a:r>
              <a:rPr lang="pt-BR" sz="2700" dirty="0"/>
              <a:t>Como seu nome diz, o amante é uma arquétipo cujo objetivo é amar alguma coisa. Pode ser um homem, uma mulher ou um casal, como Romeu e Julieta. A maior característica desse arquétipo é se entregar sem pensar duas vezes para o objeto de seu amor.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886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759F0D-699F-4579-8D61-F906BBEF5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Pessoa comum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CE9B1B-8CA1-447E-BD1C-7051BBE1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248831" cy="3615267"/>
          </a:xfrm>
        </p:spPr>
        <p:txBody>
          <a:bodyPr/>
          <a:lstStyle/>
          <a:p>
            <a:pPr algn="just"/>
            <a:r>
              <a:rPr lang="pt-BR" sz="2700" dirty="0"/>
              <a:t>A pessoa comum é um personagem que não tem nenhuma habilidade especial e vive sua vida normalmente. Está inserida em um contexto social próximo à realidade e seu maior desejo é estabilidade, conforto e justiça.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2556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3EAB1-617A-4046-8B73-3E031175A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Inocente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2F0C76-6438-438F-940E-999C3FA7D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407858" cy="3615267"/>
          </a:xfrm>
        </p:spPr>
        <p:txBody>
          <a:bodyPr/>
          <a:lstStyle/>
          <a:p>
            <a:pPr algn="just"/>
            <a:r>
              <a:rPr lang="pt-BR" sz="2700" dirty="0"/>
              <a:t>Um arquétipo bastante relacionado à infância, o Inocente é um personagem bondoso e ingênuo que sempre enxerga o melhor das situações por não ter noção da maldade que o mundo pode ter. Está bastante ligado à sinceridade também.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9196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4007A-78F0-4A1F-BB2F-D14A44497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Rebelde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D4BC53-6A3A-42CB-B9A8-BBA6BCA4F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328345" cy="3615267"/>
          </a:xfrm>
        </p:spPr>
        <p:txBody>
          <a:bodyPr/>
          <a:lstStyle/>
          <a:p>
            <a:pPr algn="just"/>
            <a:r>
              <a:rPr lang="pt-BR" sz="2700" dirty="0"/>
              <a:t>O rebelde é bastante semelhante ao herói, apesar de que suas motivações são distintas. Enquanto o herói está preso pela moral e pela lei, o rebelde atinge seus objetivos alheio a isso, não se importando com as consequências. Busca alcançar justiça por algo que lhe foi tirado e causou grande trauma, e quer fazer isso com as próprias mãos.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1535352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</TotalTime>
  <Words>1700</Words>
  <Application>Microsoft Office PowerPoint</Application>
  <PresentationFormat>Widescreen</PresentationFormat>
  <Paragraphs>74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1" baseType="lpstr">
      <vt:lpstr>Century Gothic</vt:lpstr>
      <vt:lpstr>Wingdings 3</vt:lpstr>
      <vt:lpstr>Fatia</vt:lpstr>
      <vt:lpstr>os 12 arquétipos do Storytelling </vt:lpstr>
      <vt:lpstr>Apresentação do PowerPoint</vt:lpstr>
      <vt:lpstr>Quais são os 12 arquétipos do Storytelling? </vt:lpstr>
      <vt:lpstr>Explorador</vt:lpstr>
      <vt:lpstr>Cuidador</vt:lpstr>
      <vt:lpstr>Amante</vt:lpstr>
      <vt:lpstr>Pessoa comum</vt:lpstr>
      <vt:lpstr>Inocente</vt:lpstr>
      <vt:lpstr>Rebelde</vt:lpstr>
      <vt:lpstr>Criador</vt:lpstr>
      <vt:lpstr>Soberano</vt:lpstr>
      <vt:lpstr>Sábio</vt:lpstr>
      <vt:lpstr>Mago</vt:lpstr>
      <vt:lpstr>Louco (trickster)</vt:lpstr>
      <vt:lpstr>Mas o que exatamente é Storytelling? </vt:lpstr>
      <vt:lpstr>Qual a importância do storytelling? </vt:lpstr>
      <vt:lpstr>Como fazer um storytelling? </vt:lpstr>
      <vt:lpstr>Principais elementos do storytelling </vt:lpstr>
      <vt:lpstr>Mensagem </vt:lpstr>
      <vt:lpstr>Ambiente </vt:lpstr>
      <vt:lpstr>Personagem </vt:lpstr>
      <vt:lpstr>Conflito </vt:lpstr>
      <vt:lpstr>Onde aplicar o storytelling? </vt:lpstr>
      <vt:lpstr>3 dicas extras de como criar um storytelling relevante </vt:lpstr>
      <vt:lpstr>Inclua elementos sensoriais </vt:lpstr>
      <vt:lpstr>Mostre, não conte </vt:lpstr>
      <vt:lpstr>              Muito obrigado!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12 arquétipos do Storytelling</dc:title>
  <dc:creator>thomaz-abdalla</dc:creator>
  <cp:lastModifiedBy>thomaz-abdalla</cp:lastModifiedBy>
  <cp:revision>51</cp:revision>
  <dcterms:created xsi:type="dcterms:W3CDTF">2024-04-15T19:35:21Z</dcterms:created>
  <dcterms:modified xsi:type="dcterms:W3CDTF">2024-04-23T15:59:53Z</dcterms:modified>
</cp:coreProperties>
</file>