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3" r:id="rId15"/>
    <p:sldId id="271" r:id="rId16"/>
    <p:sldId id="275" r:id="rId17"/>
    <p:sldId id="272" r:id="rId18"/>
    <p:sldId id="268" r:id="rId19"/>
    <p:sldId id="269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706A9-694E-415F-9BA2-1807C9CAC72D}" type="doc">
      <dgm:prSet loTypeId="urn:microsoft.com/office/officeart/2005/8/layout/vProcess5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6711BA4B-826E-430E-8278-06423BC4332A}">
      <dgm:prSet phldrT="[Texto]" custT="1"/>
      <dgm:spPr/>
      <dgm:t>
        <a:bodyPr/>
        <a:lstStyle/>
        <a:p>
          <a:r>
            <a:rPr lang="pt-BR" sz="1400" dirty="0">
              <a:latin typeface="Arial" pitchFamily="34" charset="0"/>
              <a:cs typeface="Arial" pitchFamily="34" charset="0"/>
            </a:rPr>
            <a:t>Acidentes de trabalho</a:t>
          </a:r>
        </a:p>
      </dgm:t>
    </dgm:pt>
    <dgm:pt modelId="{F0C0F3C8-821E-4C4D-A4C7-84AE27CD0083}" type="parTrans" cxnId="{BB0192B7-68B4-499A-AE96-C189C45214C7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A9B51BD5-65E7-4257-BC84-C16F7B1AE7AA}" type="sibTrans" cxnId="{BB0192B7-68B4-499A-AE96-C189C45214C7}">
      <dgm:prSet custT="1"/>
      <dgm:spPr/>
      <dgm:t>
        <a:bodyPr/>
        <a:lstStyle/>
        <a:p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3928D31E-471B-4A2A-BF59-12BD18118A48}">
      <dgm:prSet phldrT="[Texto]" custT="1"/>
      <dgm:spPr/>
      <dgm:t>
        <a:bodyPr/>
        <a:lstStyle/>
        <a:p>
          <a:r>
            <a:rPr lang="pt-BR" sz="1400" dirty="0">
              <a:latin typeface="Arial" pitchFamily="34" charset="0"/>
              <a:cs typeface="Arial" pitchFamily="34" charset="0"/>
            </a:rPr>
            <a:t>Ansiedade e Depressão</a:t>
          </a:r>
        </a:p>
      </dgm:t>
    </dgm:pt>
    <dgm:pt modelId="{4588ED94-4E38-459F-AC1B-C2F0FB5E5753}" type="parTrans" cxnId="{8981868A-5746-4C35-A16F-E2BB0032AE9F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FE5E0CFA-FD41-48CC-A732-564530D95453}" type="sibTrans" cxnId="{8981868A-5746-4C35-A16F-E2BB0032AE9F}">
      <dgm:prSet custT="1"/>
      <dgm:spPr/>
      <dgm:t>
        <a:bodyPr/>
        <a:lstStyle/>
        <a:p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1D22923E-5674-4EB4-B3AE-AAF8868ED540}">
      <dgm:prSet phldrT="[Texto]" custT="1"/>
      <dgm:spPr/>
      <dgm:t>
        <a:bodyPr/>
        <a:lstStyle/>
        <a:p>
          <a:r>
            <a:rPr lang="pt-BR" sz="1400" dirty="0">
              <a:latin typeface="Arial" pitchFamily="34" charset="0"/>
              <a:cs typeface="Arial" pitchFamily="34" charset="0"/>
            </a:rPr>
            <a:t>Dependência química</a:t>
          </a:r>
        </a:p>
      </dgm:t>
    </dgm:pt>
    <dgm:pt modelId="{5A7F3E61-EF71-4064-BAF7-7E64A167B032}" type="parTrans" cxnId="{782F2317-4736-4575-A4E7-39F861D61D03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86CB05D1-10AB-4063-8D58-45DBE3AED6AD}" type="sibTrans" cxnId="{782F2317-4736-4575-A4E7-39F861D61D03}">
      <dgm:prSet custT="1"/>
      <dgm:spPr/>
      <dgm:t>
        <a:bodyPr/>
        <a:lstStyle/>
        <a:p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2F9D1EBE-2A85-48E4-BFB9-9F35E0A0F509}">
      <dgm:prSet custT="1"/>
      <dgm:spPr/>
      <dgm:t>
        <a:bodyPr/>
        <a:lstStyle/>
        <a:p>
          <a:r>
            <a:rPr lang="pt-BR" sz="1400" dirty="0">
              <a:latin typeface="Arial" pitchFamily="34" charset="0"/>
              <a:cs typeface="Arial" pitchFamily="34" charset="0"/>
            </a:rPr>
            <a:t>Dificuldades nos relacionamentos interpessoais </a:t>
          </a:r>
        </a:p>
      </dgm:t>
    </dgm:pt>
    <dgm:pt modelId="{4031E357-0F0C-4EBC-B34E-EA5B778C156C}" type="parTrans" cxnId="{A719B2B1-85E4-47BC-891D-6742A13778A9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84C70E7A-615B-4524-B118-399BB7A0AE35}" type="sibTrans" cxnId="{A719B2B1-85E4-47BC-891D-6742A13778A9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3AF5753F-CE12-4408-87D1-6AF2B5907D81}" type="pres">
      <dgm:prSet presAssocID="{005706A9-694E-415F-9BA2-1807C9CAC72D}" presName="outerComposite" presStyleCnt="0">
        <dgm:presLayoutVars>
          <dgm:chMax val="5"/>
          <dgm:dir/>
          <dgm:resizeHandles val="exact"/>
        </dgm:presLayoutVars>
      </dgm:prSet>
      <dgm:spPr/>
    </dgm:pt>
    <dgm:pt modelId="{3DDCDB6E-D38A-4D82-92F0-A7768C48AB29}" type="pres">
      <dgm:prSet presAssocID="{005706A9-694E-415F-9BA2-1807C9CAC72D}" presName="dummyMaxCanvas" presStyleCnt="0">
        <dgm:presLayoutVars/>
      </dgm:prSet>
      <dgm:spPr/>
    </dgm:pt>
    <dgm:pt modelId="{D4E103FD-0E72-4EC8-965B-5E7F4F3E761A}" type="pres">
      <dgm:prSet presAssocID="{005706A9-694E-415F-9BA2-1807C9CAC72D}" presName="FourNodes_1" presStyleLbl="node1" presStyleIdx="0" presStyleCnt="4">
        <dgm:presLayoutVars>
          <dgm:bulletEnabled val="1"/>
        </dgm:presLayoutVars>
      </dgm:prSet>
      <dgm:spPr/>
    </dgm:pt>
    <dgm:pt modelId="{E522E05D-EC3D-4FFC-8D03-90123BAEA630}" type="pres">
      <dgm:prSet presAssocID="{005706A9-694E-415F-9BA2-1807C9CAC72D}" presName="FourNodes_2" presStyleLbl="node1" presStyleIdx="1" presStyleCnt="4">
        <dgm:presLayoutVars>
          <dgm:bulletEnabled val="1"/>
        </dgm:presLayoutVars>
      </dgm:prSet>
      <dgm:spPr/>
    </dgm:pt>
    <dgm:pt modelId="{73799BBB-6026-4AB6-AFE2-43C0D53F7198}" type="pres">
      <dgm:prSet presAssocID="{005706A9-694E-415F-9BA2-1807C9CAC72D}" presName="FourNodes_3" presStyleLbl="node1" presStyleIdx="2" presStyleCnt="4">
        <dgm:presLayoutVars>
          <dgm:bulletEnabled val="1"/>
        </dgm:presLayoutVars>
      </dgm:prSet>
      <dgm:spPr/>
    </dgm:pt>
    <dgm:pt modelId="{EA7DD0C1-1070-4A8E-80C3-2B23C94B2C04}" type="pres">
      <dgm:prSet presAssocID="{005706A9-694E-415F-9BA2-1807C9CAC72D}" presName="FourNodes_4" presStyleLbl="node1" presStyleIdx="3" presStyleCnt="4">
        <dgm:presLayoutVars>
          <dgm:bulletEnabled val="1"/>
        </dgm:presLayoutVars>
      </dgm:prSet>
      <dgm:spPr/>
    </dgm:pt>
    <dgm:pt modelId="{AED86C8D-5C07-4056-8F5F-94D70E2328BA}" type="pres">
      <dgm:prSet presAssocID="{005706A9-694E-415F-9BA2-1807C9CAC72D}" presName="FourConn_1-2" presStyleLbl="fgAccFollowNode1" presStyleIdx="0" presStyleCnt="3">
        <dgm:presLayoutVars>
          <dgm:bulletEnabled val="1"/>
        </dgm:presLayoutVars>
      </dgm:prSet>
      <dgm:spPr/>
    </dgm:pt>
    <dgm:pt modelId="{68CB655A-8F59-40E5-ADD3-F87B134DD63A}" type="pres">
      <dgm:prSet presAssocID="{005706A9-694E-415F-9BA2-1807C9CAC72D}" presName="FourConn_2-3" presStyleLbl="fgAccFollowNode1" presStyleIdx="1" presStyleCnt="3">
        <dgm:presLayoutVars>
          <dgm:bulletEnabled val="1"/>
        </dgm:presLayoutVars>
      </dgm:prSet>
      <dgm:spPr/>
    </dgm:pt>
    <dgm:pt modelId="{CF6C8B71-67E2-4EB2-B51C-75DED102D8BA}" type="pres">
      <dgm:prSet presAssocID="{005706A9-694E-415F-9BA2-1807C9CAC72D}" presName="FourConn_3-4" presStyleLbl="fgAccFollowNode1" presStyleIdx="2" presStyleCnt="3">
        <dgm:presLayoutVars>
          <dgm:bulletEnabled val="1"/>
        </dgm:presLayoutVars>
      </dgm:prSet>
      <dgm:spPr/>
    </dgm:pt>
    <dgm:pt modelId="{79AA58DB-E983-417F-AB8C-8452BEA9D423}" type="pres">
      <dgm:prSet presAssocID="{005706A9-694E-415F-9BA2-1807C9CAC72D}" presName="FourNodes_1_text" presStyleLbl="node1" presStyleIdx="3" presStyleCnt="4">
        <dgm:presLayoutVars>
          <dgm:bulletEnabled val="1"/>
        </dgm:presLayoutVars>
      </dgm:prSet>
      <dgm:spPr/>
    </dgm:pt>
    <dgm:pt modelId="{3A724860-99B1-4EFC-BAC0-1E94D5EBCBF5}" type="pres">
      <dgm:prSet presAssocID="{005706A9-694E-415F-9BA2-1807C9CAC72D}" presName="FourNodes_2_text" presStyleLbl="node1" presStyleIdx="3" presStyleCnt="4">
        <dgm:presLayoutVars>
          <dgm:bulletEnabled val="1"/>
        </dgm:presLayoutVars>
      </dgm:prSet>
      <dgm:spPr/>
    </dgm:pt>
    <dgm:pt modelId="{CA3600AF-B1C1-4970-BAF4-B3F4966C5F7D}" type="pres">
      <dgm:prSet presAssocID="{005706A9-694E-415F-9BA2-1807C9CAC72D}" presName="FourNodes_3_text" presStyleLbl="node1" presStyleIdx="3" presStyleCnt="4">
        <dgm:presLayoutVars>
          <dgm:bulletEnabled val="1"/>
        </dgm:presLayoutVars>
      </dgm:prSet>
      <dgm:spPr/>
    </dgm:pt>
    <dgm:pt modelId="{790440E1-105B-485F-BF3C-E9A1E6C5D936}" type="pres">
      <dgm:prSet presAssocID="{005706A9-694E-415F-9BA2-1807C9CAC72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82F2317-4736-4575-A4E7-39F861D61D03}" srcId="{005706A9-694E-415F-9BA2-1807C9CAC72D}" destId="{1D22923E-5674-4EB4-B3AE-AAF8868ED540}" srcOrd="2" destOrd="0" parTransId="{5A7F3E61-EF71-4064-BAF7-7E64A167B032}" sibTransId="{86CB05D1-10AB-4063-8D58-45DBE3AED6AD}"/>
    <dgm:cxn modelId="{A6C82417-0E02-4DE6-9210-5A13736C1AE6}" type="presOf" srcId="{3928D31E-471B-4A2A-BF59-12BD18118A48}" destId="{E522E05D-EC3D-4FFC-8D03-90123BAEA630}" srcOrd="0" destOrd="0" presId="urn:microsoft.com/office/officeart/2005/8/layout/vProcess5"/>
    <dgm:cxn modelId="{49FFCB19-79B4-41A7-814F-88B3577FAA1B}" type="presOf" srcId="{2F9D1EBE-2A85-48E4-BFB9-9F35E0A0F509}" destId="{EA7DD0C1-1070-4A8E-80C3-2B23C94B2C04}" srcOrd="0" destOrd="0" presId="urn:microsoft.com/office/officeart/2005/8/layout/vProcess5"/>
    <dgm:cxn modelId="{4194792B-DB7D-4CCE-BA7D-AA8532B09572}" type="presOf" srcId="{6711BA4B-826E-430E-8278-06423BC4332A}" destId="{D4E103FD-0E72-4EC8-965B-5E7F4F3E761A}" srcOrd="0" destOrd="0" presId="urn:microsoft.com/office/officeart/2005/8/layout/vProcess5"/>
    <dgm:cxn modelId="{15193C2F-F651-457B-B6C1-832ECDF8A41A}" type="presOf" srcId="{6711BA4B-826E-430E-8278-06423BC4332A}" destId="{79AA58DB-E983-417F-AB8C-8452BEA9D423}" srcOrd="1" destOrd="0" presId="urn:microsoft.com/office/officeart/2005/8/layout/vProcess5"/>
    <dgm:cxn modelId="{E75D5661-9AEE-4178-A34C-12C5F719FB30}" type="presOf" srcId="{1D22923E-5674-4EB4-B3AE-AAF8868ED540}" destId="{73799BBB-6026-4AB6-AFE2-43C0D53F7198}" srcOrd="0" destOrd="0" presId="urn:microsoft.com/office/officeart/2005/8/layout/vProcess5"/>
    <dgm:cxn modelId="{C53E8869-1F0C-4FD1-AFBE-4B16D375B463}" type="presOf" srcId="{2F9D1EBE-2A85-48E4-BFB9-9F35E0A0F509}" destId="{790440E1-105B-485F-BF3C-E9A1E6C5D936}" srcOrd="1" destOrd="0" presId="urn:microsoft.com/office/officeart/2005/8/layout/vProcess5"/>
    <dgm:cxn modelId="{8981868A-5746-4C35-A16F-E2BB0032AE9F}" srcId="{005706A9-694E-415F-9BA2-1807C9CAC72D}" destId="{3928D31E-471B-4A2A-BF59-12BD18118A48}" srcOrd="1" destOrd="0" parTransId="{4588ED94-4E38-459F-AC1B-C2F0FB5E5753}" sibTransId="{FE5E0CFA-FD41-48CC-A732-564530D95453}"/>
    <dgm:cxn modelId="{5F4576A1-6456-4A46-B208-06AF51F1C00D}" type="presOf" srcId="{86CB05D1-10AB-4063-8D58-45DBE3AED6AD}" destId="{CF6C8B71-67E2-4EB2-B51C-75DED102D8BA}" srcOrd="0" destOrd="0" presId="urn:microsoft.com/office/officeart/2005/8/layout/vProcess5"/>
    <dgm:cxn modelId="{B2C459AB-8174-4803-A30B-AFD8B92C918C}" type="presOf" srcId="{3928D31E-471B-4A2A-BF59-12BD18118A48}" destId="{3A724860-99B1-4EFC-BAC0-1E94D5EBCBF5}" srcOrd="1" destOrd="0" presId="urn:microsoft.com/office/officeart/2005/8/layout/vProcess5"/>
    <dgm:cxn modelId="{2B0655AD-E6AB-43A6-9868-8C1293E9B1D8}" type="presOf" srcId="{1D22923E-5674-4EB4-B3AE-AAF8868ED540}" destId="{CA3600AF-B1C1-4970-BAF4-B3F4966C5F7D}" srcOrd="1" destOrd="0" presId="urn:microsoft.com/office/officeart/2005/8/layout/vProcess5"/>
    <dgm:cxn modelId="{A719B2B1-85E4-47BC-891D-6742A13778A9}" srcId="{005706A9-694E-415F-9BA2-1807C9CAC72D}" destId="{2F9D1EBE-2A85-48E4-BFB9-9F35E0A0F509}" srcOrd="3" destOrd="0" parTransId="{4031E357-0F0C-4EBC-B34E-EA5B778C156C}" sibTransId="{84C70E7A-615B-4524-B118-399BB7A0AE35}"/>
    <dgm:cxn modelId="{BB0192B7-68B4-499A-AE96-C189C45214C7}" srcId="{005706A9-694E-415F-9BA2-1807C9CAC72D}" destId="{6711BA4B-826E-430E-8278-06423BC4332A}" srcOrd="0" destOrd="0" parTransId="{F0C0F3C8-821E-4C4D-A4C7-84AE27CD0083}" sibTransId="{A9B51BD5-65E7-4257-BC84-C16F7B1AE7AA}"/>
    <dgm:cxn modelId="{B32EECB8-85D4-4CCD-BE05-B1FBD45C0BDB}" type="presOf" srcId="{005706A9-694E-415F-9BA2-1807C9CAC72D}" destId="{3AF5753F-CE12-4408-87D1-6AF2B5907D81}" srcOrd="0" destOrd="0" presId="urn:microsoft.com/office/officeart/2005/8/layout/vProcess5"/>
    <dgm:cxn modelId="{95B55DC5-2A6E-4184-875B-1092A8988AC5}" type="presOf" srcId="{FE5E0CFA-FD41-48CC-A732-564530D95453}" destId="{68CB655A-8F59-40E5-ADD3-F87B134DD63A}" srcOrd="0" destOrd="0" presId="urn:microsoft.com/office/officeart/2005/8/layout/vProcess5"/>
    <dgm:cxn modelId="{3F1CC1C5-72EF-477E-B2D2-94342D3F733B}" type="presOf" srcId="{A9B51BD5-65E7-4257-BC84-C16F7B1AE7AA}" destId="{AED86C8D-5C07-4056-8F5F-94D70E2328BA}" srcOrd="0" destOrd="0" presId="urn:microsoft.com/office/officeart/2005/8/layout/vProcess5"/>
    <dgm:cxn modelId="{34E75099-A644-436A-87BA-9736EFB051F0}" type="presParOf" srcId="{3AF5753F-CE12-4408-87D1-6AF2B5907D81}" destId="{3DDCDB6E-D38A-4D82-92F0-A7768C48AB29}" srcOrd="0" destOrd="0" presId="urn:microsoft.com/office/officeart/2005/8/layout/vProcess5"/>
    <dgm:cxn modelId="{A8E354AD-5D59-456D-BB03-235926DDC48D}" type="presParOf" srcId="{3AF5753F-CE12-4408-87D1-6AF2B5907D81}" destId="{D4E103FD-0E72-4EC8-965B-5E7F4F3E761A}" srcOrd="1" destOrd="0" presId="urn:microsoft.com/office/officeart/2005/8/layout/vProcess5"/>
    <dgm:cxn modelId="{C8D085A8-2968-4927-BE29-E5CDB2515199}" type="presParOf" srcId="{3AF5753F-CE12-4408-87D1-6AF2B5907D81}" destId="{E522E05D-EC3D-4FFC-8D03-90123BAEA630}" srcOrd="2" destOrd="0" presId="urn:microsoft.com/office/officeart/2005/8/layout/vProcess5"/>
    <dgm:cxn modelId="{CE882474-6FE1-4ACB-8E60-128847760E3F}" type="presParOf" srcId="{3AF5753F-CE12-4408-87D1-6AF2B5907D81}" destId="{73799BBB-6026-4AB6-AFE2-43C0D53F7198}" srcOrd="3" destOrd="0" presId="urn:microsoft.com/office/officeart/2005/8/layout/vProcess5"/>
    <dgm:cxn modelId="{DAA3952A-7B36-4090-91F7-F5C0E8327098}" type="presParOf" srcId="{3AF5753F-CE12-4408-87D1-6AF2B5907D81}" destId="{EA7DD0C1-1070-4A8E-80C3-2B23C94B2C04}" srcOrd="4" destOrd="0" presId="urn:microsoft.com/office/officeart/2005/8/layout/vProcess5"/>
    <dgm:cxn modelId="{5962826C-0B7D-4FA7-B8AB-A585EA0FC305}" type="presParOf" srcId="{3AF5753F-CE12-4408-87D1-6AF2B5907D81}" destId="{AED86C8D-5C07-4056-8F5F-94D70E2328BA}" srcOrd="5" destOrd="0" presId="urn:microsoft.com/office/officeart/2005/8/layout/vProcess5"/>
    <dgm:cxn modelId="{97F690DE-9C8D-4095-B6F3-979882368C53}" type="presParOf" srcId="{3AF5753F-CE12-4408-87D1-6AF2B5907D81}" destId="{68CB655A-8F59-40E5-ADD3-F87B134DD63A}" srcOrd="6" destOrd="0" presId="urn:microsoft.com/office/officeart/2005/8/layout/vProcess5"/>
    <dgm:cxn modelId="{CE55724E-960E-4303-91E9-195CDEB48700}" type="presParOf" srcId="{3AF5753F-CE12-4408-87D1-6AF2B5907D81}" destId="{CF6C8B71-67E2-4EB2-B51C-75DED102D8BA}" srcOrd="7" destOrd="0" presId="urn:microsoft.com/office/officeart/2005/8/layout/vProcess5"/>
    <dgm:cxn modelId="{E38C818A-FA5C-4922-B87B-FCED36563B7B}" type="presParOf" srcId="{3AF5753F-CE12-4408-87D1-6AF2B5907D81}" destId="{79AA58DB-E983-417F-AB8C-8452BEA9D423}" srcOrd="8" destOrd="0" presId="urn:microsoft.com/office/officeart/2005/8/layout/vProcess5"/>
    <dgm:cxn modelId="{BF55F40D-228A-45EA-A79E-C0587B1BAB4B}" type="presParOf" srcId="{3AF5753F-CE12-4408-87D1-6AF2B5907D81}" destId="{3A724860-99B1-4EFC-BAC0-1E94D5EBCBF5}" srcOrd="9" destOrd="0" presId="urn:microsoft.com/office/officeart/2005/8/layout/vProcess5"/>
    <dgm:cxn modelId="{5BAE73A8-EBB0-4CF6-8ADB-764E6234245E}" type="presParOf" srcId="{3AF5753F-CE12-4408-87D1-6AF2B5907D81}" destId="{CA3600AF-B1C1-4970-BAF4-B3F4966C5F7D}" srcOrd="10" destOrd="0" presId="urn:microsoft.com/office/officeart/2005/8/layout/vProcess5"/>
    <dgm:cxn modelId="{A32AA70C-9152-4BF2-A213-1E2AADCA36E1}" type="presParOf" srcId="{3AF5753F-CE12-4408-87D1-6AF2B5907D81}" destId="{790440E1-105B-485F-BF3C-E9A1E6C5D93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706A9-694E-415F-9BA2-1807C9CAC72D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711BA4B-826E-430E-8278-06423BC4332A}">
      <dgm:prSet phldrT="[Texto]" custT="1"/>
      <dgm:spPr/>
      <dgm:t>
        <a:bodyPr/>
        <a:lstStyle/>
        <a:p>
          <a:r>
            <a:rPr lang="pt-BR" sz="1400" dirty="0">
              <a:latin typeface="Arial" pitchFamily="34" charset="0"/>
              <a:cs typeface="Arial" pitchFamily="34" charset="0"/>
            </a:rPr>
            <a:t>1. </a:t>
          </a:r>
          <a:r>
            <a:rPr lang="pt-BR" sz="1400" dirty="0"/>
            <a:t>Como surgiu a profissão do Policial Militar no Brasil? </a:t>
          </a:r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F0C0F3C8-821E-4C4D-A4C7-84AE27CD0083}" type="parTrans" cxnId="{BB0192B7-68B4-499A-AE96-C189C45214C7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A9B51BD5-65E7-4257-BC84-C16F7B1AE7AA}" type="sibTrans" cxnId="{BB0192B7-68B4-499A-AE96-C189C45214C7}">
      <dgm:prSet custT="1"/>
      <dgm:spPr/>
      <dgm:t>
        <a:bodyPr/>
        <a:lstStyle/>
        <a:p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3928D31E-471B-4A2A-BF59-12BD18118A48}">
      <dgm:prSet phldrT="[Texto]" custT="1"/>
      <dgm:spPr/>
      <dgm:t>
        <a:bodyPr/>
        <a:lstStyle/>
        <a:p>
          <a:r>
            <a:rPr lang="pt-BR" sz="1400" dirty="0">
              <a:latin typeface="Arial" pitchFamily="34" charset="0"/>
              <a:cs typeface="Arial" pitchFamily="34" charset="0"/>
            </a:rPr>
            <a:t>2. </a:t>
          </a:r>
          <a:r>
            <a:rPr lang="pt-BR" sz="1400" dirty="0"/>
            <a:t>Qual a importância de destacar a manutenção da saúde mental de Policiais Militares?</a:t>
          </a:r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4588ED94-4E38-459F-AC1B-C2F0FB5E5753}" type="parTrans" cxnId="{8981868A-5746-4C35-A16F-E2BB0032AE9F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FE5E0CFA-FD41-48CC-A732-564530D95453}" type="sibTrans" cxnId="{8981868A-5746-4C35-A16F-E2BB0032AE9F}">
      <dgm:prSet custT="1"/>
      <dgm:spPr/>
      <dgm:t>
        <a:bodyPr/>
        <a:lstStyle/>
        <a:p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1D22923E-5674-4EB4-B3AE-AAF8868ED540}">
      <dgm:prSet phldrT="[Texto]" custT="1"/>
      <dgm:spPr/>
      <dgm:t>
        <a:bodyPr/>
        <a:lstStyle/>
        <a:p>
          <a:r>
            <a:rPr lang="pt-BR" sz="1400" dirty="0">
              <a:latin typeface="Arial" pitchFamily="34" charset="0"/>
              <a:cs typeface="Arial" pitchFamily="34" charset="0"/>
            </a:rPr>
            <a:t>3. </a:t>
          </a:r>
          <a:r>
            <a:rPr lang="pt-BR" sz="1400" dirty="0"/>
            <a:t>A prática de atividade física é uma ferramenta de prevenção a saúde mental dos Policiais Militares?</a:t>
          </a:r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5A7F3E61-EF71-4064-BAF7-7E64A167B032}" type="parTrans" cxnId="{782F2317-4736-4575-A4E7-39F861D61D03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86CB05D1-10AB-4063-8D58-45DBE3AED6AD}" type="sibTrans" cxnId="{782F2317-4736-4575-A4E7-39F861D61D03}">
      <dgm:prSet custT="1"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3AF5753F-CE12-4408-87D1-6AF2B5907D81}" type="pres">
      <dgm:prSet presAssocID="{005706A9-694E-415F-9BA2-1807C9CAC72D}" presName="outerComposite" presStyleCnt="0">
        <dgm:presLayoutVars>
          <dgm:chMax val="5"/>
          <dgm:dir/>
          <dgm:resizeHandles val="exact"/>
        </dgm:presLayoutVars>
      </dgm:prSet>
      <dgm:spPr/>
    </dgm:pt>
    <dgm:pt modelId="{3DDCDB6E-D38A-4D82-92F0-A7768C48AB29}" type="pres">
      <dgm:prSet presAssocID="{005706A9-694E-415F-9BA2-1807C9CAC72D}" presName="dummyMaxCanvas" presStyleCnt="0">
        <dgm:presLayoutVars/>
      </dgm:prSet>
      <dgm:spPr/>
    </dgm:pt>
    <dgm:pt modelId="{26C93141-66F2-469A-A74A-3AAFC408F707}" type="pres">
      <dgm:prSet presAssocID="{005706A9-694E-415F-9BA2-1807C9CAC72D}" presName="ThreeNodes_1" presStyleLbl="node1" presStyleIdx="0" presStyleCnt="3">
        <dgm:presLayoutVars>
          <dgm:bulletEnabled val="1"/>
        </dgm:presLayoutVars>
      </dgm:prSet>
      <dgm:spPr/>
    </dgm:pt>
    <dgm:pt modelId="{76E1629E-0704-4640-B956-4FA1376A179A}" type="pres">
      <dgm:prSet presAssocID="{005706A9-694E-415F-9BA2-1807C9CAC72D}" presName="ThreeNodes_2" presStyleLbl="node1" presStyleIdx="1" presStyleCnt="3">
        <dgm:presLayoutVars>
          <dgm:bulletEnabled val="1"/>
        </dgm:presLayoutVars>
      </dgm:prSet>
      <dgm:spPr/>
    </dgm:pt>
    <dgm:pt modelId="{CDE91E81-E665-4CFC-83DA-C89500A1795C}" type="pres">
      <dgm:prSet presAssocID="{005706A9-694E-415F-9BA2-1807C9CAC72D}" presName="ThreeNodes_3" presStyleLbl="node1" presStyleIdx="2" presStyleCnt="3">
        <dgm:presLayoutVars>
          <dgm:bulletEnabled val="1"/>
        </dgm:presLayoutVars>
      </dgm:prSet>
      <dgm:spPr/>
    </dgm:pt>
    <dgm:pt modelId="{BBE61079-CF4D-4682-9002-132955CBD10A}" type="pres">
      <dgm:prSet presAssocID="{005706A9-694E-415F-9BA2-1807C9CAC72D}" presName="ThreeConn_1-2" presStyleLbl="fgAccFollowNode1" presStyleIdx="0" presStyleCnt="2">
        <dgm:presLayoutVars>
          <dgm:bulletEnabled val="1"/>
        </dgm:presLayoutVars>
      </dgm:prSet>
      <dgm:spPr/>
    </dgm:pt>
    <dgm:pt modelId="{F8111B5B-18A8-427A-B186-0E91F505D6BC}" type="pres">
      <dgm:prSet presAssocID="{005706A9-694E-415F-9BA2-1807C9CAC72D}" presName="ThreeConn_2-3" presStyleLbl="fgAccFollowNode1" presStyleIdx="1" presStyleCnt="2">
        <dgm:presLayoutVars>
          <dgm:bulletEnabled val="1"/>
        </dgm:presLayoutVars>
      </dgm:prSet>
      <dgm:spPr/>
    </dgm:pt>
    <dgm:pt modelId="{5EA0DCE4-EA89-4324-A2C8-4FD5C04C07EC}" type="pres">
      <dgm:prSet presAssocID="{005706A9-694E-415F-9BA2-1807C9CAC72D}" presName="ThreeNodes_1_text" presStyleLbl="node1" presStyleIdx="2" presStyleCnt="3">
        <dgm:presLayoutVars>
          <dgm:bulletEnabled val="1"/>
        </dgm:presLayoutVars>
      </dgm:prSet>
      <dgm:spPr/>
    </dgm:pt>
    <dgm:pt modelId="{B6BB3657-77A8-43F6-A21C-044024EE8780}" type="pres">
      <dgm:prSet presAssocID="{005706A9-694E-415F-9BA2-1807C9CAC72D}" presName="ThreeNodes_2_text" presStyleLbl="node1" presStyleIdx="2" presStyleCnt="3">
        <dgm:presLayoutVars>
          <dgm:bulletEnabled val="1"/>
        </dgm:presLayoutVars>
      </dgm:prSet>
      <dgm:spPr/>
    </dgm:pt>
    <dgm:pt modelId="{0CA7CFE2-8F01-486A-8420-38CD02760F5B}" type="pres">
      <dgm:prSet presAssocID="{005706A9-694E-415F-9BA2-1807C9CAC72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82F2317-4736-4575-A4E7-39F861D61D03}" srcId="{005706A9-694E-415F-9BA2-1807C9CAC72D}" destId="{1D22923E-5674-4EB4-B3AE-AAF8868ED540}" srcOrd="2" destOrd="0" parTransId="{5A7F3E61-EF71-4064-BAF7-7E64A167B032}" sibTransId="{86CB05D1-10AB-4063-8D58-45DBE3AED6AD}"/>
    <dgm:cxn modelId="{F9311322-5F3F-4970-8DA0-3AD24E8C7DC5}" type="presOf" srcId="{3928D31E-471B-4A2A-BF59-12BD18118A48}" destId="{76E1629E-0704-4640-B956-4FA1376A179A}" srcOrd="0" destOrd="0" presId="urn:microsoft.com/office/officeart/2005/8/layout/vProcess5"/>
    <dgm:cxn modelId="{FD3F153D-689F-4F54-9AB7-68D74EC66509}" type="presOf" srcId="{6711BA4B-826E-430E-8278-06423BC4332A}" destId="{26C93141-66F2-469A-A74A-3AAFC408F707}" srcOrd="0" destOrd="0" presId="urn:microsoft.com/office/officeart/2005/8/layout/vProcess5"/>
    <dgm:cxn modelId="{35605041-FF9D-4C40-8FE9-59681B01D629}" type="presOf" srcId="{1D22923E-5674-4EB4-B3AE-AAF8868ED540}" destId="{0CA7CFE2-8F01-486A-8420-38CD02760F5B}" srcOrd="1" destOrd="0" presId="urn:microsoft.com/office/officeart/2005/8/layout/vProcess5"/>
    <dgm:cxn modelId="{6F250766-0970-40DC-BC89-8F0C457D2305}" type="presOf" srcId="{A9B51BD5-65E7-4257-BC84-C16F7B1AE7AA}" destId="{BBE61079-CF4D-4682-9002-132955CBD10A}" srcOrd="0" destOrd="0" presId="urn:microsoft.com/office/officeart/2005/8/layout/vProcess5"/>
    <dgm:cxn modelId="{49C60A82-0699-42BB-9B4D-2216C1207D35}" type="presOf" srcId="{6711BA4B-826E-430E-8278-06423BC4332A}" destId="{5EA0DCE4-EA89-4324-A2C8-4FD5C04C07EC}" srcOrd="1" destOrd="0" presId="urn:microsoft.com/office/officeart/2005/8/layout/vProcess5"/>
    <dgm:cxn modelId="{8981868A-5746-4C35-A16F-E2BB0032AE9F}" srcId="{005706A9-694E-415F-9BA2-1807C9CAC72D}" destId="{3928D31E-471B-4A2A-BF59-12BD18118A48}" srcOrd="1" destOrd="0" parTransId="{4588ED94-4E38-459F-AC1B-C2F0FB5E5753}" sibTransId="{FE5E0CFA-FD41-48CC-A732-564530D95453}"/>
    <dgm:cxn modelId="{30283BA1-68DB-4DF7-A4AC-5D708B9DC187}" type="presOf" srcId="{3928D31E-471B-4A2A-BF59-12BD18118A48}" destId="{B6BB3657-77A8-43F6-A21C-044024EE8780}" srcOrd="1" destOrd="0" presId="urn:microsoft.com/office/officeart/2005/8/layout/vProcess5"/>
    <dgm:cxn modelId="{BB0192B7-68B4-499A-AE96-C189C45214C7}" srcId="{005706A9-694E-415F-9BA2-1807C9CAC72D}" destId="{6711BA4B-826E-430E-8278-06423BC4332A}" srcOrd="0" destOrd="0" parTransId="{F0C0F3C8-821E-4C4D-A4C7-84AE27CD0083}" sibTransId="{A9B51BD5-65E7-4257-BC84-C16F7B1AE7AA}"/>
    <dgm:cxn modelId="{F0957CB9-59C8-4E76-9342-5CD75696AB17}" type="presOf" srcId="{FE5E0CFA-FD41-48CC-A732-564530D95453}" destId="{F8111B5B-18A8-427A-B186-0E91F505D6BC}" srcOrd="0" destOrd="0" presId="urn:microsoft.com/office/officeart/2005/8/layout/vProcess5"/>
    <dgm:cxn modelId="{D1C130D6-B9D4-4324-A1D3-9DA6C431F883}" type="presOf" srcId="{1D22923E-5674-4EB4-B3AE-AAF8868ED540}" destId="{CDE91E81-E665-4CFC-83DA-C89500A1795C}" srcOrd="0" destOrd="0" presId="urn:microsoft.com/office/officeart/2005/8/layout/vProcess5"/>
    <dgm:cxn modelId="{4D5E20F1-CC30-4E87-BBF6-100400FED8D0}" type="presOf" srcId="{005706A9-694E-415F-9BA2-1807C9CAC72D}" destId="{3AF5753F-CE12-4408-87D1-6AF2B5907D81}" srcOrd="0" destOrd="0" presId="urn:microsoft.com/office/officeart/2005/8/layout/vProcess5"/>
    <dgm:cxn modelId="{F4E55F96-A782-4C17-971B-7F4E307204E1}" type="presParOf" srcId="{3AF5753F-CE12-4408-87D1-6AF2B5907D81}" destId="{3DDCDB6E-D38A-4D82-92F0-A7768C48AB29}" srcOrd="0" destOrd="0" presId="urn:microsoft.com/office/officeart/2005/8/layout/vProcess5"/>
    <dgm:cxn modelId="{A750037E-3073-463C-BE8E-BA3D47F3104C}" type="presParOf" srcId="{3AF5753F-CE12-4408-87D1-6AF2B5907D81}" destId="{26C93141-66F2-469A-A74A-3AAFC408F707}" srcOrd="1" destOrd="0" presId="urn:microsoft.com/office/officeart/2005/8/layout/vProcess5"/>
    <dgm:cxn modelId="{2E315950-25DF-4284-949B-68E1BC7BD853}" type="presParOf" srcId="{3AF5753F-CE12-4408-87D1-6AF2B5907D81}" destId="{76E1629E-0704-4640-B956-4FA1376A179A}" srcOrd="2" destOrd="0" presId="urn:microsoft.com/office/officeart/2005/8/layout/vProcess5"/>
    <dgm:cxn modelId="{6F0B5353-A1C6-4D3F-B681-B29E183A3EAC}" type="presParOf" srcId="{3AF5753F-CE12-4408-87D1-6AF2B5907D81}" destId="{CDE91E81-E665-4CFC-83DA-C89500A1795C}" srcOrd="3" destOrd="0" presId="urn:microsoft.com/office/officeart/2005/8/layout/vProcess5"/>
    <dgm:cxn modelId="{47D3BED0-67F7-4222-BD45-A48CEA3185D7}" type="presParOf" srcId="{3AF5753F-CE12-4408-87D1-6AF2B5907D81}" destId="{BBE61079-CF4D-4682-9002-132955CBD10A}" srcOrd="4" destOrd="0" presId="urn:microsoft.com/office/officeart/2005/8/layout/vProcess5"/>
    <dgm:cxn modelId="{99C77630-D2F0-4301-AFE7-5EDBFE56004D}" type="presParOf" srcId="{3AF5753F-CE12-4408-87D1-6AF2B5907D81}" destId="{F8111B5B-18A8-427A-B186-0E91F505D6BC}" srcOrd="5" destOrd="0" presId="urn:microsoft.com/office/officeart/2005/8/layout/vProcess5"/>
    <dgm:cxn modelId="{D1BABF9B-F7A6-4ABE-ADFD-1DC67B33DAA0}" type="presParOf" srcId="{3AF5753F-CE12-4408-87D1-6AF2B5907D81}" destId="{5EA0DCE4-EA89-4324-A2C8-4FD5C04C07EC}" srcOrd="6" destOrd="0" presId="urn:microsoft.com/office/officeart/2005/8/layout/vProcess5"/>
    <dgm:cxn modelId="{8910FDF0-2E68-4B83-8EEB-E4BEBA22A87D}" type="presParOf" srcId="{3AF5753F-CE12-4408-87D1-6AF2B5907D81}" destId="{B6BB3657-77A8-43F6-A21C-044024EE8780}" srcOrd="7" destOrd="0" presId="urn:microsoft.com/office/officeart/2005/8/layout/vProcess5"/>
    <dgm:cxn modelId="{F6F9D0B6-1ED4-4646-8363-45E22315F027}" type="presParOf" srcId="{3AF5753F-CE12-4408-87D1-6AF2B5907D81}" destId="{0CA7CFE2-8F01-486A-8420-38CD02760F5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E61CA2-1A2C-447B-AF19-1A1BE826F623}" type="doc">
      <dgm:prSet loTypeId="urn:microsoft.com/office/officeart/2005/8/layout/matrix3" loCatId="matrix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85A7C958-9E05-4939-B2C1-07EA5D18D581}">
      <dgm:prSet phldrT="[Texto]"/>
      <dgm:spPr/>
      <dgm:t>
        <a:bodyPr/>
        <a:lstStyle/>
        <a:p>
          <a:r>
            <a:rPr lang="pt-BR" dirty="0"/>
            <a:t>Síndrome de Burnout</a:t>
          </a:r>
        </a:p>
      </dgm:t>
    </dgm:pt>
    <dgm:pt modelId="{E19E4A13-CA45-4DD6-9DD1-D2E98EEC964D}" type="parTrans" cxnId="{76E1C9F3-4F29-461A-BBA0-3B5881EE770B}">
      <dgm:prSet/>
      <dgm:spPr/>
      <dgm:t>
        <a:bodyPr/>
        <a:lstStyle/>
        <a:p>
          <a:endParaRPr lang="pt-BR"/>
        </a:p>
      </dgm:t>
    </dgm:pt>
    <dgm:pt modelId="{C411E164-A48F-4A5A-8AEF-5AD14F830B12}" type="sibTrans" cxnId="{76E1C9F3-4F29-461A-BBA0-3B5881EE770B}">
      <dgm:prSet/>
      <dgm:spPr/>
      <dgm:t>
        <a:bodyPr/>
        <a:lstStyle/>
        <a:p>
          <a:endParaRPr lang="pt-BR"/>
        </a:p>
      </dgm:t>
    </dgm:pt>
    <dgm:pt modelId="{DBA4838C-1D62-46AE-85F4-44A7A99F6F6F}">
      <dgm:prSet phldrT="[Texto]"/>
      <dgm:spPr/>
      <dgm:t>
        <a:bodyPr/>
        <a:lstStyle/>
        <a:p>
          <a:r>
            <a:rPr lang="pt-BR" dirty="0"/>
            <a:t>Ansiedade</a:t>
          </a:r>
        </a:p>
      </dgm:t>
    </dgm:pt>
    <dgm:pt modelId="{229F7AD6-12C1-43EE-9A22-7526CE5C3BF4}" type="parTrans" cxnId="{0EE26F8C-877F-4AE3-A458-DB981CC76E71}">
      <dgm:prSet/>
      <dgm:spPr/>
      <dgm:t>
        <a:bodyPr/>
        <a:lstStyle/>
        <a:p>
          <a:endParaRPr lang="pt-BR"/>
        </a:p>
      </dgm:t>
    </dgm:pt>
    <dgm:pt modelId="{AD580BAB-DB87-44B8-94CE-A67D001A6012}" type="sibTrans" cxnId="{0EE26F8C-877F-4AE3-A458-DB981CC76E71}">
      <dgm:prSet/>
      <dgm:spPr/>
      <dgm:t>
        <a:bodyPr/>
        <a:lstStyle/>
        <a:p>
          <a:endParaRPr lang="pt-BR"/>
        </a:p>
      </dgm:t>
    </dgm:pt>
    <dgm:pt modelId="{4E4C1D83-499A-40EF-B3E6-62CB6CB039AC}">
      <dgm:prSet phldrT="[Texto]"/>
      <dgm:spPr/>
      <dgm:t>
        <a:bodyPr/>
        <a:lstStyle/>
        <a:p>
          <a:r>
            <a:rPr lang="pt-BR" dirty="0"/>
            <a:t>Depressão </a:t>
          </a:r>
        </a:p>
      </dgm:t>
    </dgm:pt>
    <dgm:pt modelId="{76D2C2D0-5501-43E3-8A99-422B0D25AF74}" type="parTrans" cxnId="{2B29AA07-6F04-43F2-A553-DE322467C132}">
      <dgm:prSet/>
      <dgm:spPr/>
      <dgm:t>
        <a:bodyPr/>
        <a:lstStyle/>
        <a:p>
          <a:endParaRPr lang="pt-BR"/>
        </a:p>
      </dgm:t>
    </dgm:pt>
    <dgm:pt modelId="{23355FB3-9759-4200-B981-8B7EF3204420}" type="sibTrans" cxnId="{2B29AA07-6F04-43F2-A553-DE322467C132}">
      <dgm:prSet/>
      <dgm:spPr/>
      <dgm:t>
        <a:bodyPr/>
        <a:lstStyle/>
        <a:p>
          <a:endParaRPr lang="pt-BR"/>
        </a:p>
      </dgm:t>
    </dgm:pt>
    <dgm:pt modelId="{D322319E-A5A7-4354-B16C-2DB04B1190E8}">
      <dgm:prSet phldrT="[Texto]"/>
      <dgm:spPr/>
      <dgm:t>
        <a:bodyPr/>
        <a:lstStyle/>
        <a:p>
          <a:r>
            <a:rPr lang="pt-BR" dirty="0"/>
            <a:t>Ideação suicida</a:t>
          </a:r>
        </a:p>
      </dgm:t>
    </dgm:pt>
    <dgm:pt modelId="{4B22EBC2-E607-4FDE-860D-20AD9A97E6C7}" type="parTrans" cxnId="{B13F528D-D8EE-47AA-BD1C-DF0434429878}">
      <dgm:prSet/>
      <dgm:spPr/>
      <dgm:t>
        <a:bodyPr/>
        <a:lstStyle/>
        <a:p>
          <a:endParaRPr lang="pt-BR"/>
        </a:p>
      </dgm:t>
    </dgm:pt>
    <dgm:pt modelId="{4E84063D-7785-481B-88BA-7974B532A944}" type="sibTrans" cxnId="{B13F528D-D8EE-47AA-BD1C-DF0434429878}">
      <dgm:prSet/>
      <dgm:spPr/>
      <dgm:t>
        <a:bodyPr/>
        <a:lstStyle/>
        <a:p>
          <a:endParaRPr lang="pt-BR"/>
        </a:p>
      </dgm:t>
    </dgm:pt>
    <dgm:pt modelId="{B44D9D77-699D-4141-A54D-BB89EC264DED}" type="pres">
      <dgm:prSet presAssocID="{01E61CA2-1A2C-447B-AF19-1A1BE826F623}" presName="matrix" presStyleCnt="0">
        <dgm:presLayoutVars>
          <dgm:chMax val="1"/>
          <dgm:dir/>
          <dgm:resizeHandles val="exact"/>
        </dgm:presLayoutVars>
      </dgm:prSet>
      <dgm:spPr/>
    </dgm:pt>
    <dgm:pt modelId="{94CB7E22-2C94-430D-BB95-1F55B9D41324}" type="pres">
      <dgm:prSet presAssocID="{01E61CA2-1A2C-447B-AF19-1A1BE826F623}" presName="diamond" presStyleLbl="bgShp" presStyleIdx="0" presStyleCnt="1"/>
      <dgm:spPr/>
    </dgm:pt>
    <dgm:pt modelId="{5883887D-011A-4546-BD30-3F840B5F6C56}" type="pres">
      <dgm:prSet presAssocID="{01E61CA2-1A2C-447B-AF19-1A1BE826F62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6B844F6-6D06-4153-9721-A1E1A2C32D7A}" type="pres">
      <dgm:prSet presAssocID="{01E61CA2-1A2C-447B-AF19-1A1BE826F62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B3F0BCD-8E06-41C9-8B26-CB49D6D809AD}" type="pres">
      <dgm:prSet presAssocID="{01E61CA2-1A2C-447B-AF19-1A1BE826F62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C3B84B2-8AD1-45AF-B188-CAE46A74759B}" type="pres">
      <dgm:prSet presAssocID="{01E61CA2-1A2C-447B-AF19-1A1BE826F62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B29AA07-6F04-43F2-A553-DE322467C132}" srcId="{01E61CA2-1A2C-447B-AF19-1A1BE826F623}" destId="{4E4C1D83-499A-40EF-B3E6-62CB6CB039AC}" srcOrd="2" destOrd="0" parTransId="{76D2C2D0-5501-43E3-8A99-422B0D25AF74}" sibTransId="{23355FB3-9759-4200-B981-8B7EF3204420}"/>
    <dgm:cxn modelId="{1F64B231-C49D-4684-AD7E-DE7AA1227114}" type="presOf" srcId="{D322319E-A5A7-4354-B16C-2DB04B1190E8}" destId="{0C3B84B2-8AD1-45AF-B188-CAE46A74759B}" srcOrd="0" destOrd="0" presId="urn:microsoft.com/office/officeart/2005/8/layout/matrix3"/>
    <dgm:cxn modelId="{0ECEA738-13B9-4084-8316-0B1BB9FA989A}" type="presOf" srcId="{4E4C1D83-499A-40EF-B3E6-62CB6CB039AC}" destId="{1B3F0BCD-8E06-41C9-8B26-CB49D6D809AD}" srcOrd="0" destOrd="0" presId="urn:microsoft.com/office/officeart/2005/8/layout/matrix3"/>
    <dgm:cxn modelId="{78CD247D-BC82-43F1-86EA-430C8BE65673}" type="presOf" srcId="{01E61CA2-1A2C-447B-AF19-1A1BE826F623}" destId="{B44D9D77-699D-4141-A54D-BB89EC264DED}" srcOrd="0" destOrd="0" presId="urn:microsoft.com/office/officeart/2005/8/layout/matrix3"/>
    <dgm:cxn modelId="{A72CCC86-43B4-402E-84F8-2EE304EF7594}" type="presOf" srcId="{DBA4838C-1D62-46AE-85F4-44A7A99F6F6F}" destId="{E6B844F6-6D06-4153-9721-A1E1A2C32D7A}" srcOrd="0" destOrd="0" presId="urn:microsoft.com/office/officeart/2005/8/layout/matrix3"/>
    <dgm:cxn modelId="{0EE26F8C-877F-4AE3-A458-DB981CC76E71}" srcId="{01E61CA2-1A2C-447B-AF19-1A1BE826F623}" destId="{DBA4838C-1D62-46AE-85F4-44A7A99F6F6F}" srcOrd="1" destOrd="0" parTransId="{229F7AD6-12C1-43EE-9A22-7526CE5C3BF4}" sibTransId="{AD580BAB-DB87-44B8-94CE-A67D001A6012}"/>
    <dgm:cxn modelId="{B13F528D-D8EE-47AA-BD1C-DF0434429878}" srcId="{01E61CA2-1A2C-447B-AF19-1A1BE826F623}" destId="{D322319E-A5A7-4354-B16C-2DB04B1190E8}" srcOrd="3" destOrd="0" parTransId="{4B22EBC2-E607-4FDE-860D-20AD9A97E6C7}" sibTransId="{4E84063D-7785-481B-88BA-7974B532A944}"/>
    <dgm:cxn modelId="{47A5CEE3-8DE4-49BD-9D6D-54268C19A685}" type="presOf" srcId="{85A7C958-9E05-4939-B2C1-07EA5D18D581}" destId="{5883887D-011A-4546-BD30-3F840B5F6C56}" srcOrd="0" destOrd="0" presId="urn:microsoft.com/office/officeart/2005/8/layout/matrix3"/>
    <dgm:cxn modelId="{76E1C9F3-4F29-461A-BBA0-3B5881EE770B}" srcId="{01E61CA2-1A2C-447B-AF19-1A1BE826F623}" destId="{85A7C958-9E05-4939-B2C1-07EA5D18D581}" srcOrd="0" destOrd="0" parTransId="{E19E4A13-CA45-4DD6-9DD1-D2E98EEC964D}" sibTransId="{C411E164-A48F-4A5A-8AEF-5AD14F830B12}"/>
    <dgm:cxn modelId="{82285B8B-AE21-4815-B0B2-9B8D0FAB96F3}" type="presParOf" srcId="{B44D9D77-699D-4141-A54D-BB89EC264DED}" destId="{94CB7E22-2C94-430D-BB95-1F55B9D41324}" srcOrd="0" destOrd="0" presId="urn:microsoft.com/office/officeart/2005/8/layout/matrix3"/>
    <dgm:cxn modelId="{A7902D78-F48C-4A12-8912-D7485448532A}" type="presParOf" srcId="{B44D9D77-699D-4141-A54D-BB89EC264DED}" destId="{5883887D-011A-4546-BD30-3F840B5F6C56}" srcOrd="1" destOrd="0" presId="urn:microsoft.com/office/officeart/2005/8/layout/matrix3"/>
    <dgm:cxn modelId="{FAFD08E5-1912-4AE5-8614-C584E78923D9}" type="presParOf" srcId="{B44D9D77-699D-4141-A54D-BB89EC264DED}" destId="{E6B844F6-6D06-4153-9721-A1E1A2C32D7A}" srcOrd="2" destOrd="0" presId="urn:microsoft.com/office/officeart/2005/8/layout/matrix3"/>
    <dgm:cxn modelId="{2CE79432-A952-487B-BCFD-420513879C09}" type="presParOf" srcId="{B44D9D77-699D-4141-A54D-BB89EC264DED}" destId="{1B3F0BCD-8E06-41C9-8B26-CB49D6D809AD}" srcOrd="3" destOrd="0" presId="urn:microsoft.com/office/officeart/2005/8/layout/matrix3"/>
    <dgm:cxn modelId="{31CF2FC8-0D56-40B1-99AC-35CFC3F4C01D}" type="presParOf" srcId="{B44D9D77-699D-4141-A54D-BB89EC264DED}" destId="{0C3B84B2-8AD1-45AF-B188-CAE46A74759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8488A5-B589-4EE5-862A-761DC73BF852}" type="doc">
      <dgm:prSet loTypeId="urn:microsoft.com/office/officeart/2005/8/layout/vProcess5" loCatId="process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A991A84D-A802-4400-852C-1DF9E3BA490C}">
      <dgm:prSet phldrT="[Texto]" custT="1"/>
      <dgm:spPr/>
      <dgm:t>
        <a:bodyPr/>
        <a:lstStyle/>
        <a:p>
          <a:pPr algn="l"/>
          <a:r>
            <a:rPr lang="pt-BR" sz="1400" dirty="0"/>
            <a:t>Precariedade nas condições de trabalho</a:t>
          </a:r>
        </a:p>
      </dgm:t>
    </dgm:pt>
    <dgm:pt modelId="{728F1D6F-B0E4-40A0-BCE8-768A48FB1C01}" type="parTrans" cxnId="{21CC5927-B155-4BA3-80FC-B003BBD13275}">
      <dgm:prSet/>
      <dgm:spPr/>
      <dgm:t>
        <a:bodyPr/>
        <a:lstStyle/>
        <a:p>
          <a:endParaRPr lang="pt-BR" sz="2000"/>
        </a:p>
      </dgm:t>
    </dgm:pt>
    <dgm:pt modelId="{AC3562A2-783A-43F6-9FE5-BA290C509111}" type="sibTrans" cxnId="{21CC5927-B155-4BA3-80FC-B003BBD13275}">
      <dgm:prSet custT="1"/>
      <dgm:spPr/>
      <dgm:t>
        <a:bodyPr/>
        <a:lstStyle/>
        <a:p>
          <a:endParaRPr lang="pt-BR" sz="2400" dirty="0"/>
        </a:p>
      </dgm:t>
    </dgm:pt>
    <dgm:pt modelId="{AFF56756-6D82-4C02-81D1-7DA7833764E3}">
      <dgm:prSet phldrT="[Texto]" custT="1"/>
      <dgm:spPr/>
      <dgm:t>
        <a:bodyPr/>
        <a:lstStyle/>
        <a:p>
          <a:r>
            <a:rPr lang="pt-BR" sz="1400" dirty="0"/>
            <a:t>Baixa remuneração/salários desproporcionais</a:t>
          </a:r>
        </a:p>
      </dgm:t>
    </dgm:pt>
    <dgm:pt modelId="{7F90E455-4AA3-4DEF-831B-282B5707351F}" type="parTrans" cxnId="{A0963093-0CCD-428A-9930-34C77EECD4F7}">
      <dgm:prSet/>
      <dgm:spPr/>
      <dgm:t>
        <a:bodyPr/>
        <a:lstStyle/>
        <a:p>
          <a:endParaRPr lang="pt-BR" sz="2000"/>
        </a:p>
      </dgm:t>
    </dgm:pt>
    <dgm:pt modelId="{E0802F1C-A9A8-441C-97A3-760E7A859FA7}" type="sibTrans" cxnId="{A0963093-0CCD-428A-9930-34C77EECD4F7}">
      <dgm:prSet custT="1"/>
      <dgm:spPr/>
      <dgm:t>
        <a:bodyPr/>
        <a:lstStyle/>
        <a:p>
          <a:endParaRPr lang="pt-BR" sz="2400" dirty="0"/>
        </a:p>
      </dgm:t>
    </dgm:pt>
    <dgm:pt modelId="{D6D924FC-49F3-4B46-B7EB-88872A51D6FD}">
      <dgm:prSet phldrT="[Texto]" custT="1"/>
      <dgm:spPr/>
      <dgm:t>
        <a:bodyPr/>
        <a:lstStyle/>
        <a:p>
          <a:r>
            <a:rPr lang="pt-BR" sz="1400" dirty="0"/>
            <a:t>Carga horária exaustiva</a:t>
          </a:r>
        </a:p>
      </dgm:t>
    </dgm:pt>
    <dgm:pt modelId="{B00EB71D-7496-43F9-8406-66F624110D09}" type="parTrans" cxnId="{3FD874E2-6264-4868-B4C9-8DAADC7689C9}">
      <dgm:prSet/>
      <dgm:spPr/>
      <dgm:t>
        <a:bodyPr/>
        <a:lstStyle/>
        <a:p>
          <a:endParaRPr lang="pt-BR" sz="2000"/>
        </a:p>
      </dgm:t>
    </dgm:pt>
    <dgm:pt modelId="{A0FE3172-4B8D-46B4-9F66-6AE48C19B2E9}" type="sibTrans" cxnId="{3FD874E2-6264-4868-B4C9-8DAADC7689C9}">
      <dgm:prSet custT="1"/>
      <dgm:spPr/>
      <dgm:t>
        <a:bodyPr/>
        <a:lstStyle/>
        <a:p>
          <a:endParaRPr lang="pt-BR" sz="2400" dirty="0"/>
        </a:p>
      </dgm:t>
    </dgm:pt>
    <dgm:pt modelId="{366C0763-FDE1-4540-B90A-6AA3587DA7A6}">
      <dgm:prSet custT="1"/>
      <dgm:spPr/>
      <dgm:t>
        <a:bodyPr/>
        <a:lstStyle/>
        <a:p>
          <a:r>
            <a:rPr lang="pt-BR" sz="1400" dirty="0"/>
            <a:t>Enfrentamento de situações de extrema violência; confronto de mortes e perigo constante</a:t>
          </a:r>
        </a:p>
      </dgm:t>
    </dgm:pt>
    <dgm:pt modelId="{3504C6CD-B962-4C4A-90A2-F14D87128272}" type="parTrans" cxnId="{26E77440-B0A7-48A6-B49C-4B798699A6E8}">
      <dgm:prSet/>
      <dgm:spPr/>
      <dgm:t>
        <a:bodyPr/>
        <a:lstStyle/>
        <a:p>
          <a:endParaRPr lang="pt-BR" sz="2000"/>
        </a:p>
      </dgm:t>
    </dgm:pt>
    <dgm:pt modelId="{19266F1B-1B88-49A0-8296-B0C9DA96AD21}" type="sibTrans" cxnId="{26E77440-B0A7-48A6-B49C-4B798699A6E8}">
      <dgm:prSet/>
      <dgm:spPr/>
      <dgm:t>
        <a:bodyPr/>
        <a:lstStyle/>
        <a:p>
          <a:endParaRPr lang="pt-BR" sz="2000"/>
        </a:p>
      </dgm:t>
    </dgm:pt>
    <dgm:pt modelId="{833747E9-B946-40B2-9070-85D3268FC852}" type="pres">
      <dgm:prSet presAssocID="{8D8488A5-B589-4EE5-862A-761DC73BF852}" presName="outerComposite" presStyleCnt="0">
        <dgm:presLayoutVars>
          <dgm:chMax val="5"/>
          <dgm:dir/>
          <dgm:resizeHandles val="exact"/>
        </dgm:presLayoutVars>
      </dgm:prSet>
      <dgm:spPr/>
    </dgm:pt>
    <dgm:pt modelId="{98B18991-7EF5-45C2-A819-4E4977670E46}" type="pres">
      <dgm:prSet presAssocID="{8D8488A5-B589-4EE5-862A-761DC73BF852}" presName="dummyMaxCanvas" presStyleCnt="0">
        <dgm:presLayoutVars/>
      </dgm:prSet>
      <dgm:spPr/>
    </dgm:pt>
    <dgm:pt modelId="{60C6F6A2-535A-41F5-A5B0-D94E5780F209}" type="pres">
      <dgm:prSet presAssocID="{8D8488A5-B589-4EE5-862A-761DC73BF852}" presName="FourNodes_1" presStyleLbl="node1" presStyleIdx="0" presStyleCnt="4">
        <dgm:presLayoutVars>
          <dgm:bulletEnabled val="1"/>
        </dgm:presLayoutVars>
      </dgm:prSet>
      <dgm:spPr/>
    </dgm:pt>
    <dgm:pt modelId="{268A000C-553B-487D-A399-25842F8DB343}" type="pres">
      <dgm:prSet presAssocID="{8D8488A5-B589-4EE5-862A-761DC73BF852}" presName="FourNodes_2" presStyleLbl="node1" presStyleIdx="1" presStyleCnt="4">
        <dgm:presLayoutVars>
          <dgm:bulletEnabled val="1"/>
        </dgm:presLayoutVars>
      </dgm:prSet>
      <dgm:spPr/>
    </dgm:pt>
    <dgm:pt modelId="{B40B7C00-7717-4290-A330-D61C493914C6}" type="pres">
      <dgm:prSet presAssocID="{8D8488A5-B589-4EE5-862A-761DC73BF852}" presName="FourNodes_3" presStyleLbl="node1" presStyleIdx="2" presStyleCnt="4">
        <dgm:presLayoutVars>
          <dgm:bulletEnabled val="1"/>
        </dgm:presLayoutVars>
      </dgm:prSet>
      <dgm:spPr/>
    </dgm:pt>
    <dgm:pt modelId="{EBD069D1-6DE3-4548-9C2D-9388B3B69722}" type="pres">
      <dgm:prSet presAssocID="{8D8488A5-B589-4EE5-862A-761DC73BF852}" presName="FourNodes_4" presStyleLbl="node1" presStyleIdx="3" presStyleCnt="4" custScaleX="103846">
        <dgm:presLayoutVars>
          <dgm:bulletEnabled val="1"/>
        </dgm:presLayoutVars>
      </dgm:prSet>
      <dgm:spPr/>
    </dgm:pt>
    <dgm:pt modelId="{0D6186E9-EB41-406A-8658-05D74FE9C749}" type="pres">
      <dgm:prSet presAssocID="{8D8488A5-B589-4EE5-862A-761DC73BF852}" presName="FourConn_1-2" presStyleLbl="fgAccFollowNode1" presStyleIdx="0" presStyleCnt="3">
        <dgm:presLayoutVars>
          <dgm:bulletEnabled val="1"/>
        </dgm:presLayoutVars>
      </dgm:prSet>
      <dgm:spPr/>
    </dgm:pt>
    <dgm:pt modelId="{50F6578A-76DC-4278-9995-2F168A4A69CF}" type="pres">
      <dgm:prSet presAssocID="{8D8488A5-B589-4EE5-862A-761DC73BF852}" presName="FourConn_2-3" presStyleLbl="fgAccFollowNode1" presStyleIdx="1" presStyleCnt="3">
        <dgm:presLayoutVars>
          <dgm:bulletEnabled val="1"/>
        </dgm:presLayoutVars>
      </dgm:prSet>
      <dgm:spPr/>
    </dgm:pt>
    <dgm:pt modelId="{E78D3FF7-DF14-48EF-BB5F-8298F694D7F8}" type="pres">
      <dgm:prSet presAssocID="{8D8488A5-B589-4EE5-862A-761DC73BF852}" presName="FourConn_3-4" presStyleLbl="fgAccFollowNode1" presStyleIdx="2" presStyleCnt="3">
        <dgm:presLayoutVars>
          <dgm:bulletEnabled val="1"/>
        </dgm:presLayoutVars>
      </dgm:prSet>
      <dgm:spPr/>
    </dgm:pt>
    <dgm:pt modelId="{C19148E1-566A-42DA-A3FC-3E9EF87CF1C9}" type="pres">
      <dgm:prSet presAssocID="{8D8488A5-B589-4EE5-862A-761DC73BF852}" presName="FourNodes_1_text" presStyleLbl="node1" presStyleIdx="3" presStyleCnt="4">
        <dgm:presLayoutVars>
          <dgm:bulletEnabled val="1"/>
        </dgm:presLayoutVars>
      </dgm:prSet>
      <dgm:spPr/>
    </dgm:pt>
    <dgm:pt modelId="{E734511A-AA05-40F2-9751-67ABD8175F28}" type="pres">
      <dgm:prSet presAssocID="{8D8488A5-B589-4EE5-862A-761DC73BF852}" presName="FourNodes_2_text" presStyleLbl="node1" presStyleIdx="3" presStyleCnt="4">
        <dgm:presLayoutVars>
          <dgm:bulletEnabled val="1"/>
        </dgm:presLayoutVars>
      </dgm:prSet>
      <dgm:spPr/>
    </dgm:pt>
    <dgm:pt modelId="{1B1A8DF5-BD9B-4742-9A14-1B1B1FCA84C0}" type="pres">
      <dgm:prSet presAssocID="{8D8488A5-B589-4EE5-862A-761DC73BF852}" presName="FourNodes_3_text" presStyleLbl="node1" presStyleIdx="3" presStyleCnt="4">
        <dgm:presLayoutVars>
          <dgm:bulletEnabled val="1"/>
        </dgm:presLayoutVars>
      </dgm:prSet>
      <dgm:spPr/>
    </dgm:pt>
    <dgm:pt modelId="{BEAC7A90-188D-46CF-B012-0EF1DD1C8987}" type="pres">
      <dgm:prSet presAssocID="{8D8488A5-B589-4EE5-862A-761DC73BF85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0E2EC07-BA55-4520-A0DF-D07435623B26}" type="presOf" srcId="{366C0763-FDE1-4540-B90A-6AA3587DA7A6}" destId="{EBD069D1-6DE3-4548-9C2D-9388B3B69722}" srcOrd="0" destOrd="0" presId="urn:microsoft.com/office/officeart/2005/8/layout/vProcess5"/>
    <dgm:cxn modelId="{21CC5927-B155-4BA3-80FC-B003BBD13275}" srcId="{8D8488A5-B589-4EE5-862A-761DC73BF852}" destId="{A991A84D-A802-4400-852C-1DF9E3BA490C}" srcOrd="0" destOrd="0" parTransId="{728F1D6F-B0E4-40A0-BCE8-768A48FB1C01}" sibTransId="{AC3562A2-783A-43F6-9FE5-BA290C509111}"/>
    <dgm:cxn modelId="{BFD96D2F-3514-46BB-8563-6E4F1208E0D4}" type="presOf" srcId="{AFF56756-6D82-4C02-81D1-7DA7833764E3}" destId="{268A000C-553B-487D-A399-25842F8DB343}" srcOrd="0" destOrd="0" presId="urn:microsoft.com/office/officeart/2005/8/layout/vProcess5"/>
    <dgm:cxn modelId="{C44CA031-142E-4737-953A-03B94A2426F4}" type="presOf" srcId="{D6D924FC-49F3-4B46-B7EB-88872A51D6FD}" destId="{B40B7C00-7717-4290-A330-D61C493914C6}" srcOrd="0" destOrd="0" presId="urn:microsoft.com/office/officeart/2005/8/layout/vProcess5"/>
    <dgm:cxn modelId="{F8BD1336-3B20-4784-9518-64D3CB1E7CD2}" type="presOf" srcId="{A991A84D-A802-4400-852C-1DF9E3BA490C}" destId="{60C6F6A2-535A-41F5-A5B0-D94E5780F209}" srcOrd="0" destOrd="0" presId="urn:microsoft.com/office/officeart/2005/8/layout/vProcess5"/>
    <dgm:cxn modelId="{502B7538-DEC8-4309-BE52-4885D5942408}" type="presOf" srcId="{366C0763-FDE1-4540-B90A-6AA3587DA7A6}" destId="{BEAC7A90-188D-46CF-B012-0EF1DD1C8987}" srcOrd="1" destOrd="0" presId="urn:microsoft.com/office/officeart/2005/8/layout/vProcess5"/>
    <dgm:cxn modelId="{26E77440-B0A7-48A6-B49C-4B798699A6E8}" srcId="{8D8488A5-B589-4EE5-862A-761DC73BF852}" destId="{366C0763-FDE1-4540-B90A-6AA3587DA7A6}" srcOrd="3" destOrd="0" parTransId="{3504C6CD-B962-4C4A-90A2-F14D87128272}" sibTransId="{19266F1B-1B88-49A0-8296-B0C9DA96AD21}"/>
    <dgm:cxn modelId="{09C15282-F223-441B-B95C-37C76426A61F}" type="presOf" srcId="{AFF56756-6D82-4C02-81D1-7DA7833764E3}" destId="{E734511A-AA05-40F2-9751-67ABD8175F28}" srcOrd="1" destOrd="0" presId="urn:microsoft.com/office/officeart/2005/8/layout/vProcess5"/>
    <dgm:cxn modelId="{A0963093-0CCD-428A-9930-34C77EECD4F7}" srcId="{8D8488A5-B589-4EE5-862A-761DC73BF852}" destId="{AFF56756-6D82-4C02-81D1-7DA7833764E3}" srcOrd="1" destOrd="0" parTransId="{7F90E455-4AA3-4DEF-831B-282B5707351F}" sibTransId="{E0802F1C-A9A8-441C-97A3-760E7A859FA7}"/>
    <dgm:cxn modelId="{11AB4F99-F1D4-476F-97A1-1C4293881F1D}" type="presOf" srcId="{A0FE3172-4B8D-46B4-9F66-6AE48C19B2E9}" destId="{E78D3FF7-DF14-48EF-BB5F-8298F694D7F8}" srcOrd="0" destOrd="0" presId="urn:microsoft.com/office/officeart/2005/8/layout/vProcess5"/>
    <dgm:cxn modelId="{04C91F9C-8AA0-43A0-A013-68264175B3C5}" type="presOf" srcId="{AC3562A2-783A-43F6-9FE5-BA290C509111}" destId="{0D6186E9-EB41-406A-8658-05D74FE9C749}" srcOrd="0" destOrd="0" presId="urn:microsoft.com/office/officeart/2005/8/layout/vProcess5"/>
    <dgm:cxn modelId="{7C4CFD9F-C783-4D8A-BD69-431F7544EEB5}" type="presOf" srcId="{E0802F1C-A9A8-441C-97A3-760E7A859FA7}" destId="{50F6578A-76DC-4278-9995-2F168A4A69CF}" srcOrd="0" destOrd="0" presId="urn:microsoft.com/office/officeart/2005/8/layout/vProcess5"/>
    <dgm:cxn modelId="{F2E439AE-CF53-4A4C-B3B2-081B59CDE285}" type="presOf" srcId="{8D8488A5-B589-4EE5-862A-761DC73BF852}" destId="{833747E9-B946-40B2-9070-85D3268FC852}" srcOrd="0" destOrd="0" presId="urn:microsoft.com/office/officeart/2005/8/layout/vProcess5"/>
    <dgm:cxn modelId="{B83EBAD9-9EBD-494F-AA88-3196B6118ECC}" type="presOf" srcId="{A991A84D-A802-4400-852C-1DF9E3BA490C}" destId="{C19148E1-566A-42DA-A3FC-3E9EF87CF1C9}" srcOrd="1" destOrd="0" presId="urn:microsoft.com/office/officeart/2005/8/layout/vProcess5"/>
    <dgm:cxn modelId="{3FD874E2-6264-4868-B4C9-8DAADC7689C9}" srcId="{8D8488A5-B589-4EE5-862A-761DC73BF852}" destId="{D6D924FC-49F3-4B46-B7EB-88872A51D6FD}" srcOrd="2" destOrd="0" parTransId="{B00EB71D-7496-43F9-8406-66F624110D09}" sibTransId="{A0FE3172-4B8D-46B4-9F66-6AE48C19B2E9}"/>
    <dgm:cxn modelId="{B20DA2F8-EF80-401C-91FD-56789153FF37}" type="presOf" srcId="{D6D924FC-49F3-4B46-B7EB-88872A51D6FD}" destId="{1B1A8DF5-BD9B-4742-9A14-1B1B1FCA84C0}" srcOrd="1" destOrd="0" presId="urn:microsoft.com/office/officeart/2005/8/layout/vProcess5"/>
    <dgm:cxn modelId="{DD486543-AFE4-444E-8902-F5A285253135}" type="presParOf" srcId="{833747E9-B946-40B2-9070-85D3268FC852}" destId="{98B18991-7EF5-45C2-A819-4E4977670E46}" srcOrd="0" destOrd="0" presId="urn:microsoft.com/office/officeart/2005/8/layout/vProcess5"/>
    <dgm:cxn modelId="{ACB976D8-B15B-40D2-A682-2179302CF9E5}" type="presParOf" srcId="{833747E9-B946-40B2-9070-85D3268FC852}" destId="{60C6F6A2-535A-41F5-A5B0-D94E5780F209}" srcOrd="1" destOrd="0" presId="urn:microsoft.com/office/officeart/2005/8/layout/vProcess5"/>
    <dgm:cxn modelId="{CF2FAA26-7156-4DD0-83A4-7033FAEF31F5}" type="presParOf" srcId="{833747E9-B946-40B2-9070-85D3268FC852}" destId="{268A000C-553B-487D-A399-25842F8DB343}" srcOrd="2" destOrd="0" presId="urn:microsoft.com/office/officeart/2005/8/layout/vProcess5"/>
    <dgm:cxn modelId="{48C680EE-9A8A-4E3C-BFA8-E3001399CD2E}" type="presParOf" srcId="{833747E9-B946-40B2-9070-85D3268FC852}" destId="{B40B7C00-7717-4290-A330-D61C493914C6}" srcOrd="3" destOrd="0" presId="urn:microsoft.com/office/officeart/2005/8/layout/vProcess5"/>
    <dgm:cxn modelId="{5C310498-B3BA-4B0F-B60A-6A91687B4E34}" type="presParOf" srcId="{833747E9-B946-40B2-9070-85D3268FC852}" destId="{EBD069D1-6DE3-4548-9C2D-9388B3B69722}" srcOrd="4" destOrd="0" presId="urn:microsoft.com/office/officeart/2005/8/layout/vProcess5"/>
    <dgm:cxn modelId="{E778A342-1A71-4565-A947-FD34D3A89C6D}" type="presParOf" srcId="{833747E9-B946-40B2-9070-85D3268FC852}" destId="{0D6186E9-EB41-406A-8658-05D74FE9C749}" srcOrd="5" destOrd="0" presId="urn:microsoft.com/office/officeart/2005/8/layout/vProcess5"/>
    <dgm:cxn modelId="{293A3A4A-908C-4AED-ACAA-ACA9207A0F20}" type="presParOf" srcId="{833747E9-B946-40B2-9070-85D3268FC852}" destId="{50F6578A-76DC-4278-9995-2F168A4A69CF}" srcOrd="6" destOrd="0" presId="urn:microsoft.com/office/officeart/2005/8/layout/vProcess5"/>
    <dgm:cxn modelId="{F9F00228-077A-4A0F-B4F2-1C5220AD7C11}" type="presParOf" srcId="{833747E9-B946-40B2-9070-85D3268FC852}" destId="{E78D3FF7-DF14-48EF-BB5F-8298F694D7F8}" srcOrd="7" destOrd="0" presId="urn:microsoft.com/office/officeart/2005/8/layout/vProcess5"/>
    <dgm:cxn modelId="{3FC8824A-E715-45A7-BC4E-2DE68CB70BE6}" type="presParOf" srcId="{833747E9-B946-40B2-9070-85D3268FC852}" destId="{C19148E1-566A-42DA-A3FC-3E9EF87CF1C9}" srcOrd="8" destOrd="0" presId="urn:microsoft.com/office/officeart/2005/8/layout/vProcess5"/>
    <dgm:cxn modelId="{44CE8331-6B33-49C5-9D82-8B13DE428AD7}" type="presParOf" srcId="{833747E9-B946-40B2-9070-85D3268FC852}" destId="{E734511A-AA05-40F2-9751-67ABD8175F28}" srcOrd="9" destOrd="0" presId="urn:microsoft.com/office/officeart/2005/8/layout/vProcess5"/>
    <dgm:cxn modelId="{0258CBF6-7A0C-4958-B44C-F42CADF67485}" type="presParOf" srcId="{833747E9-B946-40B2-9070-85D3268FC852}" destId="{1B1A8DF5-BD9B-4742-9A14-1B1B1FCA84C0}" srcOrd="10" destOrd="0" presId="urn:microsoft.com/office/officeart/2005/8/layout/vProcess5"/>
    <dgm:cxn modelId="{80AA8A42-22D3-4292-AEAE-FF5932E9A242}" type="presParOf" srcId="{833747E9-B946-40B2-9070-85D3268FC852}" destId="{BEAC7A90-188D-46CF-B012-0EF1DD1C898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103FD-0E72-4EC8-965B-5E7F4F3E761A}">
      <dsp:nvSpPr>
        <dsp:cNvPr id="0" name=""/>
        <dsp:cNvSpPr/>
      </dsp:nvSpPr>
      <dsp:spPr>
        <a:xfrm>
          <a:off x="0" y="0"/>
          <a:ext cx="3714776" cy="565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itchFamily="34" charset="0"/>
              <a:cs typeface="Arial" pitchFamily="34" charset="0"/>
            </a:rPr>
            <a:t>Acidentes de trabalho</a:t>
          </a:r>
        </a:p>
      </dsp:txBody>
      <dsp:txXfrm>
        <a:off x="16571" y="16571"/>
        <a:ext cx="3056437" cy="532646"/>
      </dsp:txXfrm>
    </dsp:sp>
    <dsp:sp modelId="{E522E05D-EC3D-4FFC-8D03-90123BAEA630}">
      <dsp:nvSpPr>
        <dsp:cNvPr id="0" name=""/>
        <dsp:cNvSpPr/>
      </dsp:nvSpPr>
      <dsp:spPr>
        <a:xfrm>
          <a:off x="311112" y="668659"/>
          <a:ext cx="3714776" cy="565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itchFamily="34" charset="0"/>
              <a:cs typeface="Arial" pitchFamily="34" charset="0"/>
            </a:rPr>
            <a:t>Ansiedade e Depressão</a:t>
          </a:r>
        </a:p>
      </dsp:txBody>
      <dsp:txXfrm>
        <a:off x="327683" y="685230"/>
        <a:ext cx="3002758" cy="532646"/>
      </dsp:txXfrm>
    </dsp:sp>
    <dsp:sp modelId="{73799BBB-6026-4AB6-AFE2-43C0D53F7198}">
      <dsp:nvSpPr>
        <dsp:cNvPr id="0" name=""/>
        <dsp:cNvSpPr/>
      </dsp:nvSpPr>
      <dsp:spPr>
        <a:xfrm>
          <a:off x="617581" y="1337319"/>
          <a:ext cx="3714776" cy="565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itchFamily="34" charset="0"/>
              <a:cs typeface="Arial" pitchFamily="34" charset="0"/>
            </a:rPr>
            <a:t>Dependência química</a:t>
          </a:r>
        </a:p>
      </dsp:txBody>
      <dsp:txXfrm>
        <a:off x="634152" y="1353890"/>
        <a:ext cx="3007402" cy="532646"/>
      </dsp:txXfrm>
    </dsp:sp>
    <dsp:sp modelId="{EA7DD0C1-1070-4A8E-80C3-2B23C94B2C04}">
      <dsp:nvSpPr>
        <dsp:cNvPr id="0" name=""/>
        <dsp:cNvSpPr/>
      </dsp:nvSpPr>
      <dsp:spPr>
        <a:xfrm>
          <a:off x="928693" y="2005979"/>
          <a:ext cx="3714776" cy="565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itchFamily="34" charset="0"/>
              <a:cs typeface="Arial" pitchFamily="34" charset="0"/>
            </a:rPr>
            <a:t>Dificuldades nos relacionamentos interpessoais </a:t>
          </a:r>
        </a:p>
      </dsp:txBody>
      <dsp:txXfrm>
        <a:off x="945264" y="2022550"/>
        <a:ext cx="3002758" cy="532646"/>
      </dsp:txXfrm>
    </dsp:sp>
    <dsp:sp modelId="{AED86C8D-5C07-4056-8F5F-94D70E2328BA}">
      <dsp:nvSpPr>
        <dsp:cNvPr id="0" name=""/>
        <dsp:cNvSpPr/>
      </dsp:nvSpPr>
      <dsp:spPr>
        <a:xfrm>
          <a:off x="3347013" y="433342"/>
          <a:ext cx="367762" cy="36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>
        <a:off x="3429759" y="433342"/>
        <a:ext cx="202270" cy="276741"/>
      </dsp:txXfrm>
    </dsp:sp>
    <dsp:sp modelId="{68CB655A-8F59-40E5-ADD3-F87B134DD63A}">
      <dsp:nvSpPr>
        <dsp:cNvPr id="0" name=""/>
        <dsp:cNvSpPr/>
      </dsp:nvSpPr>
      <dsp:spPr>
        <a:xfrm>
          <a:off x="3658125" y="1102002"/>
          <a:ext cx="367762" cy="36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>
        <a:off x="3740871" y="1102002"/>
        <a:ext cx="202270" cy="276741"/>
      </dsp:txXfrm>
    </dsp:sp>
    <dsp:sp modelId="{CF6C8B71-67E2-4EB2-B51C-75DED102D8BA}">
      <dsp:nvSpPr>
        <dsp:cNvPr id="0" name=""/>
        <dsp:cNvSpPr/>
      </dsp:nvSpPr>
      <dsp:spPr>
        <a:xfrm>
          <a:off x="3964594" y="1770662"/>
          <a:ext cx="367762" cy="36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>
        <a:off x="4047340" y="1770662"/>
        <a:ext cx="202270" cy="276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93141-66F2-469A-A74A-3AAFC408F707}">
      <dsp:nvSpPr>
        <dsp:cNvPr id="0" name=""/>
        <dsp:cNvSpPr/>
      </dsp:nvSpPr>
      <dsp:spPr>
        <a:xfrm>
          <a:off x="0" y="0"/>
          <a:ext cx="5039950" cy="921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itchFamily="34" charset="0"/>
              <a:cs typeface="Arial" pitchFamily="34" charset="0"/>
            </a:rPr>
            <a:t>1. </a:t>
          </a:r>
          <a:r>
            <a:rPr lang="pt-BR" sz="1400" kern="1200" dirty="0"/>
            <a:t>Como surgiu a profissão do Policial Militar no Brasil? </a:t>
          </a: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>
        <a:off x="26991" y="26991"/>
        <a:ext cx="4045526" cy="867568"/>
      </dsp:txXfrm>
    </dsp:sp>
    <dsp:sp modelId="{76E1629E-0704-4640-B956-4FA1376A179A}">
      <dsp:nvSpPr>
        <dsp:cNvPr id="0" name=""/>
        <dsp:cNvSpPr/>
      </dsp:nvSpPr>
      <dsp:spPr>
        <a:xfrm>
          <a:off x="444701" y="1075141"/>
          <a:ext cx="5039950" cy="921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009649"/>
                <a:satOff val="10306"/>
                <a:lumOff val="8824"/>
                <a:alphaOff val="0"/>
                <a:shade val="45000"/>
                <a:satMod val="155000"/>
              </a:schemeClr>
            </a:gs>
            <a:gs pos="60000">
              <a:schemeClr val="accent5">
                <a:hueOff val="-7009649"/>
                <a:satOff val="10306"/>
                <a:lumOff val="8824"/>
                <a:alphaOff val="0"/>
                <a:shade val="95000"/>
                <a:satMod val="150000"/>
              </a:schemeClr>
            </a:gs>
            <a:gs pos="100000">
              <a:schemeClr val="accent5">
                <a:hueOff val="-7009649"/>
                <a:satOff val="10306"/>
                <a:lumOff val="882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itchFamily="34" charset="0"/>
              <a:cs typeface="Arial" pitchFamily="34" charset="0"/>
            </a:rPr>
            <a:t>2. </a:t>
          </a:r>
          <a:r>
            <a:rPr lang="pt-BR" sz="1400" kern="1200" dirty="0"/>
            <a:t>Qual a importância de destacar a manutenção da saúde mental de Policiais Militares?</a:t>
          </a: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>
        <a:off x="471692" y="1102132"/>
        <a:ext cx="3942259" cy="867568"/>
      </dsp:txXfrm>
    </dsp:sp>
    <dsp:sp modelId="{CDE91E81-E665-4CFC-83DA-C89500A1795C}">
      <dsp:nvSpPr>
        <dsp:cNvPr id="0" name=""/>
        <dsp:cNvSpPr/>
      </dsp:nvSpPr>
      <dsp:spPr>
        <a:xfrm>
          <a:off x="889403" y="2150283"/>
          <a:ext cx="5039950" cy="921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45000"/>
                <a:satMod val="155000"/>
              </a:schemeClr>
            </a:gs>
            <a:gs pos="60000">
              <a:schemeClr val="accent5">
                <a:hueOff val="-14019298"/>
                <a:satOff val="20613"/>
                <a:lumOff val="17647"/>
                <a:alphaOff val="0"/>
                <a:shade val="95000"/>
                <a:satMod val="15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itchFamily="34" charset="0"/>
              <a:cs typeface="Arial" pitchFamily="34" charset="0"/>
            </a:rPr>
            <a:t>3. </a:t>
          </a:r>
          <a:r>
            <a:rPr lang="pt-BR" sz="1400" kern="1200" dirty="0"/>
            <a:t>A prática de atividade física é uma ferramenta de prevenção a saúde mental dos Policiais Militares?</a:t>
          </a: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>
        <a:off x="916394" y="2177274"/>
        <a:ext cx="3942259" cy="867568"/>
      </dsp:txXfrm>
    </dsp:sp>
    <dsp:sp modelId="{BBE61079-CF4D-4682-9002-132955CBD10A}">
      <dsp:nvSpPr>
        <dsp:cNvPr id="0" name=""/>
        <dsp:cNvSpPr/>
      </dsp:nvSpPr>
      <dsp:spPr>
        <a:xfrm>
          <a:off x="4440943" y="698842"/>
          <a:ext cx="599007" cy="59900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>
        <a:off x="4575720" y="698842"/>
        <a:ext cx="329453" cy="450753"/>
      </dsp:txXfrm>
    </dsp:sp>
    <dsp:sp modelId="{F8111B5B-18A8-427A-B186-0E91F505D6BC}">
      <dsp:nvSpPr>
        <dsp:cNvPr id="0" name=""/>
        <dsp:cNvSpPr/>
      </dsp:nvSpPr>
      <dsp:spPr>
        <a:xfrm>
          <a:off x="4885644" y="1767840"/>
          <a:ext cx="599007" cy="59900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>
        <a:off x="5020421" y="1767840"/>
        <a:ext cx="329453" cy="450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B7E22-2C94-430D-BB95-1F55B9D41324}">
      <dsp:nvSpPr>
        <dsp:cNvPr id="0" name=""/>
        <dsp:cNvSpPr/>
      </dsp:nvSpPr>
      <dsp:spPr>
        <a:xfrm>
          <a:off x="821521" y="0"/>
          <a:ext cx="3643338" cy="364333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883887D-011A-4546-BD30-3F840B5F6C56}">
      <dsp:nvSpPr>
        <dsp:cNvPr id="0" name=""/>
        <dsp:cNvSpPr/>
      </dsp:nvSpPr>
      <dsp:spPr>
        <a:xfrm>
          <a:off x="1167638" y="346117"/>
          <a:ext cx="1420901" cy="14209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Síndrome de Burnout</a:t>
          </a:r>
        </a:p>
      </dsp:txBody>
      <dsp:txXfrm>
        <a:off x="1237001" y="415480"/>
        <a:ext cx="1282175" cy="1282175"/>
      </dsp:txXfrm>
    </dsp:sp>
    <dsp:sp modelId="{E6B844F6-6D06-4153-9721-A1E1A2C32D7A}">
      <dsp:nvSpPr>
        <dsp:cNvPr id="0" name=""/>
        <dsp:cNvSpPr/>
      </dsp:nvSpPr>
      <dsp:spPr>
        <a:xfrm>
          <a:off x="2697840" y="346117"/>
          <a:ext cx="1420901" cy="14209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Ansiedade</a:t>
          </a:r>
        </a:p>
      </dsp:txBody>
      <dsp:txXfrm>
        <a:off x="2767203" y="415480"/>
        <a:ext cx="1282175" cy="1282175"/>
      </dsp:txXfrm>
    </dsp:sp>
    <dsp:sp modelId="{1B3F0BCD-8E06-41C9-8B26-CB49D6D809AD}">
      <dsp:nvSpPr>
        <dsp:cNvPr id="0" name=""/>
        <dsp:cNvSpPr/>
      </dsp:nvSpPr>
      <dsp:spPr>
        <a:xfrm>
          <a:off x="1167638" y="1876319"/>
          <a:ext cx="1420901" cy="14209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Depressão </a:t>
          </a:r>
        </a:p>
      </dsp:txBody>
      <dsp:txXfrm>
        <a:off x="1237001" y="1945682"/>
        <a:ext cx="1282175" cy="1282175"/>
      </dsp:txXfrm>
    </dsp:sp>
    <dsp:sp modelId="{0C3B84B2-8AD1-45AF-B188-CAE46A74759B}">
      <dsp:nvSpPr>
        <dsp:cNvPr id="0" name=""/>
        <dsp:cNvSpPr/>
      </dsp:nvSpPr>
      <dsp:spPr>
        <a:xfrm>
          <a:off x="2697840" y="1876319"/>
          <a:ext cx="1420901" cy="14209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Ideação suicida</a:t>
          </a:r>
        </a:p>
      </dsp:txBody>
      <dsp:txXfrm>
        <a:off x="2767203" y="1945682"/>
        <a:ext cx="1282175" cy="1282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6F6A2-535A-41F5-A5B0-D94E5780F209}">
      <dsp:nvSpPr>
        <dsp:cNvPr id="0" name=""/>
        <dsp:cNvSpPr/>
      </dsp:nvSpPr>
      <dsp:spPr>
        <a:xfrm>
          <a:off x="-35717" y="0"/>
          <a:ext cx="3714776" cy="78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Precariedade nas condições de trabalho</a:t>
          </a:r>
        </a:p>
      </dsp:txBody>
      <dsp:txXfrm>
        <a:off x="-12701" y="23016"/>
        <a:ext cx="2800415" cy="739786"/>
      </dsp:txXfrm>
    </dsp:sp>
    <dsp:sp modelId="{268A000C-553B-487D-A399-25842F8DB343}">
      <dsp:nvSpPr>
        <dsp:cNvPr id="0" name=""/>
        <dsp:cNvSpPr/>
      </dsp:nvSpPr>
      <dsp:spPr>
        <a:xfrm>
          <a:off x="275394" y="928694"/>
          <a:ext cx="3714776" cy="78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Baixa remuneração/salários desproporcionais</a:t>
          </a:r>
        </a:p>
      </dsp:txBody>
      <dsp:txXfrm>
        <a:off x="298410" y="951710"/>
        <a:ext cx="2846849" cy="739786"/>
      </dsp:txXfrm>
    </dsp:sp>
    <dsp:sp modelId="{B40B7C00-7717-4290-A330-D61C493914C6}">
      <dsp:nvSpPr>
        <dsp:cNvPr id="0" name=""/>
        <dsp:cNvSpPr/>
      </dsp:nvSpPr>
      <dsp:spPr>
        <a:xfrm>
          <a:off x="581863" y="1857388"/>
          <a:ext cx="3714776" cy="78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Carga horária exaustiva</a:t>
          </a:r>
        </a:p>
      </dsp:txBody>
      <dsp:txXfrm>
        <a:off x="604879" y="1880404"/>
        <a:ext cx="2851493" cy="739786"/>
      </dsp:txXfrm>
    </dsp:sp>
    <dsp:sp modelId="{EBD069D1-6DE3-4548-9C2D-9388B3B69722}">
      <dsp:nvSpPr>
        <dsp:cNvPr id="0" name=""/>
        <dsp:cNvSpPr/>
      </dsp:nvSpPr>
      <dsp:spPr>
        <a:xfrm>
          <a:off x="821541" y="2786082"/>
          <a:ext cx="3857646" cy="78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Enfrentamento de situações de extrema violência; confronto de mortes e perigo constante</a:t>
          </a:r>
        </a:p>
      </dsp:txBody>
      <dsp:txXfrm>
        <a:off x="844557" y="2809098"/>
        <a:ext cx="2958110" cy="739786"/>
      </dsp:txXfrm>
    </dsp:sp>
    <dsp:sp modelId="{0D6186E9-EB41-406A-8658-05D74FE9C749}">
      <dsp:nvSpPr>
        <dsp:cNvPr id="0" name=""/>
        <dsp:cNvSpPr/>
      </dsp:nvSpPr>
      <dsp:spPr>
        <a:xfrm>
          <a:off x="3168276" y="601865"/>
          <a:ext cx="510781" cy="5107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3283202" y="601865"/>
        <a:ext cx="280929" cy="384363"/>
      </dsp:txXfrm>
    </dsp:sp>
    <dsp:sp modelId="{50F6578A-76DC-4278-9995-2F168A4A69CF}">
      <dsp:nvSpPr>
        <dsp:cNvPr id="0" name=""/>
        <dsp:cNvSpPr/>
      </dsp:nvSpPr>
      <dsp:spPr>
        <a:xfrm>
          <a:off x="3479389" y="1530559"/>
          <a:ext cx="510781" cy="51078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3594315" y="1530559"/>
        <a:ext cx="280929" cy="384363"/>
      </dsp:txXfrm>
    </dsp:sp>
    <dsp:sp modelId="{E78D3FF7-DF14-48EF-BB5F-8298F694D7F8}">
      <dsp:nvSpPr>
        <dsp:cNvPr id="0" name=""/>
        <dsp:cNvSpPr/>
      </dsp:nvSpPr>
      <dsp:spPr>
        <a:xfrm>
          <a:off x="3785858" y="2459253"/>
          <a:ext cx="510781" cy="5107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3900784" y="2459253"/>
        <a:ext cx="280929" cy="38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2CB8F-767A-410E-8050-6304E110F8FD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2CD8-469B-4C4B-8FE0-C74A23E589C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2CD8-469B-4C4B-8FE0-C74A23E589C0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7" y="325621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00053"/>
            <a:ext cx="1981200" cy="3943349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21/03/2023</a:t>
            </a:fld>
            <a:endParaRPr lang="pt-BR" dirty="0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 idx="4294967295"/>
          </p:nvPr>
        </p:nvSpPr>
        <p:spPr>
          <a:xfrm>
            <a:off x="785786" y="-28577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FEDERAL DO AMAZONAS</a:t>
            </a:r>
            <a:b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FACULDADE DE EDUCAÇÃO FÍSICA E FISIOTERAPIA</a:t>
            </a:r>
            <a:b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TRABALHO DE CONCLUSÃO DE CURSO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571618"/>
            <a:ext cx="9286875" cy="981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IMPORTÂNCIA DA ATIVIDADE FÍSICA </a:t>
            </a:r>
          </a:p>
          <a:p>
            <a:pPr algn="ctr">
              <a:buNone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SAÚDE MENTAL DE POLICIAIS MILITARES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214414" y="2928940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Acadêmica: Lucicleia Nascimento de Carvalho</a:t>
            </a:r>
          </a:p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Orientador: Prof. </a:t>
            </a:r>
            <a:r>
              <a:rPr lang="pt-BR" sz="2000">
                <a:latin typeface="Arial" pitchFamily="34" charset="0"/>
                <a:cs typeface="Arial" pitchFamily="34" charset="0"/>
              </a:rPr>
              <a:t>Pós-doutor.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Thomaz Décio Abdalla Siqueira</a:t>
            </a:r>
          </a:p>
          <a:p>
            <a:pPr algn="ctr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428992" y="428626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itchFamily="34" charset="0"/>
                <a:cs typeface="Arial" pitchFamily="34" charset="0"/>
              </a:rPr>
              <a:t>MANAUS - AM.</a:t>
            </a:r>
          </a:p>
          <a:p>
            <a:pPr algn="ctr"/>
            <a:r>
              <a:rPr lang="pt-BR" sz="1600" dirty="0">
                <a:latin typeface="Arial" pitchFamily="34" charset="0"/>
                <a:cs typeface="Arial" pitchFamily="34" charset="0"/>
              </a:rPr>
              <a:t>2021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1928808"/>
            <a:ext cx="592935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“Os policiais militares tem função na execução do policiamento ostensivo e finalidade de manutenção da ordem pública” </a:t>
            </a:r>
            <a:r>
              <a:rPr lang="pt-BR" dirty="0">
                <a:latin typeface="Arial" pitchFamily="34" charset="0"/>
                <a:cs typeface="Arial" pitchFamily="34" charset="0"/>
              </a:rPr>
              <a:t>(NEME, p. 19, 1999).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2531" name="Picture 3" descr="Desenho De Policial | Festa da polícia, Gato vetor, Policial"/>
          <p:cNvPicPr>
            <a:picLocks noChangeAspect="1" noChangeArrowheads="1"/>
          </p:cNvPicPr>
          <p:nvPr/>
        </p:nvPicPr>
        <p:blipFill>
          <a:blip r:embed="rId2"/>
          <a:srcRect l="23405" r="19753"/>
          <a:stretch>
            <a:fillRect/>
          </a:stretch>
        </p:blipFill>
        <p:spPr bwMode="auto">
          <a:xfrm>
            <a:off x="6786578" y="1357304"/>
            <a:ext cx="2000264" cy="3530253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357158" y="428610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Decreto 88.777/83, art. 2º - 27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/>
              <a:t>Regulamento para as Policias Militares e Corpos de Bombeiros Militares</a:t>
            </a:r>
            <a:endParaRPr lang="pt-BR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14546" y="357172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Saúde Mental de Policiais Militares</a:t>
            </a:r>
            <a:endParaRPr lang="pt-BR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928676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condições e as exigências do mercado de trabalho na atualidade distorcem o sentido da vida, deixando no corpo as marcas do sofrimento laboral, que se manifestam nas mais variadas doenças classificadas como ocupacionais, além de atentar contra a saúde mental do proletariado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(HELOANI e CAPITÃO, 2003).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 descr="Arquivos mapa brasil png 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74"/>
            <a:ext cx="2292715" cy="228599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357422" y="4357700"/>
            <a:ext cx="200026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dirty="0"/>
              <a:t>transtornos mentais</a:t>
            </a:r>
          </a:p>
        </p:txBody>
      </p:sp>
      <p:pic>
        <p:nvPicPr>
          <p:cNvPr id="23559" name="Picture 7" descr="Gráfico De Barras ícones em vetor livre criados por srip | Gráfico de  barras, Ícones, Ícone"/>
          <p:cNvPicPr>
            <a:picLocks noChangeAspect="1" noChangeArrowheads="1"/>
          </p:cNvPicPr>
          <p:nvPr/>
        </p:nvPicPr>
        <p:blipFill>
          <a:blip r:embed="rId4" cstate="print"/>
          <a:srcRect l="19829" r="20684"/>
          <a:stretch>
            <a:fillRect/>
          </a:stretch>
        </p:blipFill>
        <p:spPr bwMode="auto">
          <a:xfrm>
            <a:off x="5286380" y="3643320"/>
            <a:ext cx="1285884" cy="1134851"/>
          </a:xfrm>
          <a:prstGeom prst="rect">
            <a:avLst/>
          </a:prstGeom>
          <a:noFill/>
        </p:spPr>
      </p:pic>
      <p:pic>
        <p:nvPicPr>
          <p:cNvPr id="23561" name="Picture 9" descr="Vetor De Medalha De Bronze Melhor Primeiro Vencedor De Colocação Vencedor  Número Um Terceiro Lugar Conquista"/>
          <p:cNvPicPr>
            <a:picLocks noChangeAspect="1" noChangeArrowheads="1"/>
          </p:cNvPicPr>
          <p:nvPr/>
        </p:nvPicPr>
        <p:blipFill>
          <a:blip r:embed="rId5" cstate="print"/>
          <a:srcRect l="11765" t="5882"/>
          <a:stretch>
            <a:fillRect/>
          </a:stretch>
        </p:blipFill>
        <p:spPr bwMode="auto">
          <a:xfrm>
            <a:off x="2928926" y="3143254"/>
            <a:ext cx="1071570" cy="1143008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6715140" y="4572014"/>
            <a:ext cx="21707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(Ministério da Saúde, 2001)</a:t>
            </a:r>
          </a:p>
        </p:txBody>
      </p:sp>
      <p:pic>
        <p:nvPicPr>
          <p:cNvPr id="23563" name="Picture 11" descr="Ficheiro:INSS.svg – Wikipédia, a enciclopédia liv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643188"/>
            <a:ext cx="2055602" cy="1241391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4286248" y="2643188"/>
            <a:ext cx="11641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b="1" dirty="0"/>
              <a:t>=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05 - Rebeca\Consultoria Acadêmica\Clientes-Alunos\TCC - FEFF\art.PNG"/>
          <p:cNvPicPr>
            <a:picLocks noChangeAspect="1" noChangeArrowheads="1"/>
          </p:cNvPicPr>
          <p:nvPr/>
        </p:nvPicPr>
        <p:blipFill>
          <a:blip r:embed="rId2"/>
          <a:srcRect r="6574"/>
          <a:stretch>
            <a:fillRect/>
          </a:stretch>
        </p:blipFill>
        <p:spPr bwMode="auto">
          <a:xfrm>
            <a:off x="357158" y="285734"/>
            <a:ext cx="5643602" cy="256527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6000760" y="857238"/>
            <a:ext cx="2643238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b="1" u="sng" dirty="0"/>
              <a:t>Objetivo:</a:t>
            </a:r>
            <a:r>
              <a:rPr lang="pt-BR" sz="1600" b="1" dirty="0"/>
              <a:t> </a:t>
            </a:r>
            <a:r>
              <a:rPr lang="pt-BR" sz="1600" dirty="0"/>
              <a:t>Explorar a percepção de policiais militares da força tática e de rua acerca dos aspectos que permeiam sua saúde mental.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4348" y="3000378"/>
            <a:ext cx="785818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b="1" u="sng" dirty="0"/>
              <a:t>Resultados:</a:t>
            </a:r>
            <a:r>
              <a:rPr lang="pt-BR" sz="1600" b="1" dirty="0"/>
              <a:t> </a:t>
            </a:r>
            <a:r>
              <a:rPr lang="pt-BR" sz="1600" dirty="0"/>
              <a:t>91,7% dos participantes, sempre ou às vezes, percebiam-se estressados; uma parte (41,7%) relatou já ter agido impulsivamente em alguma ocorrência; 88,3%, sempre ou às vezes, se sentiam emocionalmente cansados após o dia de trabalho; 62,5% afirmaram que às vezes percebiam-se agressivos no trabalho; 20,8% já pensaram em suicídio e 8,3% nunca se sentiam realizados com a profissão.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107155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buFont typeface="Wingdings" pitchFamily="2" charset="2"/>
              <a:buChar char="Ø"/>
            </a:pPr>
            <a:r>
              <a:rPr lang="pt-BR" dirty="0"/>
              <a:t>Desgastes físicos e emocionais, implicando na diminuição da saúde e qualidade de vida.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596" y="500048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exercício dessa profissão pode provocar: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00430" y="3214692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Além disso, esse cenário laboral apresenta um alto nível de estresse, sendo mais propício no desenvolvimento de doenças físicas ou mentais (FILHO </a:t>
            </a:r>
            <a:r>
              <a:rPr lang="pt-BR" i="1" dirty="0"/>
              <a:t>et al.,</a:t>
            </a:r>
            <a:r>
              <a:rPr lang="pt-BR" dirty="0"/>
              <a:t> 2015).</a:t>
            </a:r>
          </a:p>
        </p:txBody>
      </p:sp>
      <p:pic>
        <p:nvPicPr>
          <p:cNvPr id="26626" name="Picture 2" descr="Estresse – Emagrecer de Ve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6"/>
            <a:ext cx="3071834" cy="2865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05 - Rebeca\Consultoria Acadêmica\Clientes-Alunos\TCC - FEFF\Capturar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85734"/>
            <a:ext cx="6688092" cy="164307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928662" y="2143122"/>
            <a:ext cx="771530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b="1" u="sng" dirty="0"/>
              <a:t>Objetivo:</a:t>
            </a:r>
            <a:r>
              <a:rPr lang="pt-BR" sz="1400" b="1" dirty="0"/>
              <a:t> </a:t>
            </a:r>
            <a:r>
              <a:rPr lang="pt-BR" sz="1400" dirty="0"/>
              <a:t>Analisar a associação entre o nível de atividade física e indicadores de saúde mental nesta população.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28662" y="2786064"/>
            <a:ext cx="771530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b="1" u="sng" dirty="0"/>
              <a:t>Métodos:</a:t>
            </a:r>
            <a:r>
              <a:rPr lang="pt-BR" sz="1400" dirty="0"/>
              <a:t> Participaram do estudo 254 policiais militares, do sexo masculino e feminino, com idade entre 21 e 55 anos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928662" y="3429006"/>
            <a:ext cx="771530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b="1" u="sng" dirty="0"/>
              <a:t>Resultados:</a:t>
            </a:r>
            <a:r>
              <a:rPr lang="pt-BR" sz="1400" b="1" dirty="0"/>
              <a:t> </a:t>
            </a:r>
            <a:r>
              <a:rPr lang="pt-BR" sz="1400" dirty="0"/>
              <a:t>Os policiais classificados como "insuficientemente ativos" apresentaram maior risco para "síndrome de esgotamento" e maior sentimento de "tristeza profunda" comparado com colegas fisicamente ativos.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928662" y="4286262"/>
            <a:ext cx="77153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b="1" u="sng" dirty="0"/>
              <a:t>Conclusão:</a:t>
            </a:r>
            <a:r>
              <a:rPr lang="pt-BR" sz="1400" dirty="0"/>
              <a:t> Conclui-se que a atividade física está associada a alterações na saúde mental dos policiais avaliados.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357172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Atividade Física como medida de prevenção na saúde mental de Policiais Militares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8596" y="142874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	Ao comparar diferenças na qualidade de vida de pessoas que praticam e não praticam atividade física, encontramos não só aspectos de melhoria da saúde física, mas também, psicossocial e cognitiva (SILVA </a:t>
            </a:r>
            <a:r>
              <a:rPr lang="pt-BR" sz="1600" i="1" dirty="0"/>
              <a:t>et al.,</a:t>
            </a:r>
            <a:r>
              <a:rPr lang="pt-BR" sz="1600" dirty="0"/>
              <a:t> 2010).</a:t>
            </a:r>
          </a:p>
        </p:txBody>
      </p:sp>
      <p:pic>
        <p:nvPicPr>
          <p:cNvPr id="30724" name="Picture 4" descr="Cemig Saúde - Viva com saúde"/>
          <p:cNvPicPr>
            <a:picLocks noChangeAspect="1" noChangeArrowheads="1"/>
          </p:cNvPicPr>
          <p:nvPr/>
        </p:nvPicPr>
        <p:blipFill>
          <a:blip r:embed="rId2"/>
          <a:srcRect t="22857" b="25714"/>
          <a:stretch>
            <a:fillRect/>
          </a:stretch>
        </p:blipFill>
        <p:spPr bwMode="auto">
          <a:xfrm>
            <a:off x="1571604" y="2786064"/>
            <a:ext cx="609600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3357568"/>
            <a:ext cx="4429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 efeitos da AF relacionados à saúde mental promovem bem estar físico emocional e psíquico em todas as idades e ambos os sexos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(OLIVEIRA </a:t>
            </a:r>
            <a:r>
              <a:rPr kumimoji="0" lang="pt-BR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 al.,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2011).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ábitos e comportamentos nas diferentes gerações [Estudo] |  saudebusines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34"/>
            <a:ext cx="5286411" cy="2553189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14678" y="1000114"/>
            <a:ext cx="51435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indivíduo fisicamente ativo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tem uma expectativa ampliada de anos de vida produtiva e independente, e que custos relativos à saúde pública podem ser sensivelmente menores comparadas a indivíduos insuficientemente ativos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(NAHAS, 2017).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Picture 5" descr="Benefícios do Exercício Físico para a MENTE: entenda a Psique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7" y="2840546"/>
            <a:ext cx="3143272" cy="196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596" y="0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3286130"/>
            <a:ext cx="8572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Dados epidemiológicos sugerem que pessoas moderadamente ativas têm menores riscos de serem acometidas por desordens mentais do que as sedentárias (OLIVEIRA </a:t>
            </a:r>
            <a:r>
              <a:rPr kumimoji="0" lang="pt-BR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 al.,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2011).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57158" y="1142990"/>
            <a:ext cx="85011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Pesquisas que têm como objetivo medir níveis de estresse em policiais recomendam</a:t>
            </a:r>
            <a:r>
              <a:rPr kumimoji="0" lang="pt-B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intervenções que favoreçam o desenvolvimento de estratégias de enfrentamento,</a:t>
            </a:r>
            <a:r>
              <a:rPr kumimoji="0" lang="pt-B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prevenção e tratamento, sendo a atividade física a melhor sugestão apresentada (DANTAS </a:t>
            </a:r>
            <a:r>
              <a:rPr kumimoji="0" lang="pt-B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 al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., 2010; OLIVEIRA &amp; BARDAGI, 2010; ROSSETTI </a:t>
            </a:r>
            <a:r>
              <a:rPr kumimoji="0" lang="pt-B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 al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., 2008; SILVEIRA </a:t>
            </a:r>
            <a:r>
              <a:rPr kumimoji="0" lang="pt-B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 al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., 2005).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35717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Entre as doenças mentais mais comuns no âmbito do trabalho policial, a literatura destaca:</a:t>
            </a:r>
            <a:endParaRPr lang="pt-BR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-214346" y="1142990"/>
          <a:ext cx="528638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4286248" y="4572014"/>
            <a:ext cx="4598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(Sousa et al., 2021; Soares, Rodrigues &amp; Pimenta, 2021)</a:t>
            </a:r>
          </a:p>
        </p:txBody>
      </p:sp>
      <p:pic>
        <p:nvPicPr>
          <p:cNvPr id="27650" name="Picture 2" descr="Soldado Cansado E Triste Com Síndrome Da Guerra Durante a Terapia Com  Psychotherapist Imagem de Stock - Imagem de infeliz, mulheres: 127604841"/>
          <p:cNvPicPr>
            <a:picLocks noChangeAspect="1" noChangeArrowheads="1"/>
          </p:cNvPicPr>
          <p:nvPr/>
        </p:nvPicPr>
        <p:blipFill>
          <a:blip r:embed="rId7"/>
          <a:srcRect l="40313" t="12664" r="624" b="4315"/>
          <a:stretch>
            <a:fillRect/>
          </a:stretch>
        </p:blipFill>
        <p:spPr bwMode="auto">
          <a:xfrm>
            <a:off x="5214942" y="1155463"/>
            <a:ext cx="3571900" cy="3345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05 - Rebeca\Consultoria Acadêmica\Clientes-Alunos\TCC - FEFF\Captur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34"/>
            <a:ext cx="4938707" cy="2162967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57158" y="4643452"/>
            <a:ext cx="86439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/>
              <a:t>Fonte: https://agenciabrasil.ebc.com.br/direitos-humanos/noticia/2019-09/suicidio-causou-mais-mortes-em-policiais-do-que-confronto-com-crime.  11/09/2019. Gilberto Costa.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1472" y="2357436"/>
            <a:ext cx="8358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800" dirty="0"/>
              <a:t>Fonte: In: https://amazonasatual.com.br/amazonas-e-o-segundo-estado-no-norte-em-suicidio-de-policiais-atras-do-para/ Jullie Pereira. 03/12/2019</a:t>
            </a:r>
          </a:p>
        </p:txBody>
      </p:sp>
      <p:sp>
        <p:nvSpPr>
          <p:cNvPr id="6" name="Retângulo 5"/>
          <p:cNvSpPr/>
          <p:nvPr/>
        </p:nvSpPr>
        <p:spPr>
          <a:xfrm>
            <a:off x="5643570" y="500049"/>
            <a:ext cx="285752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dirty="0"/>
              <a:t>O Amazonas está em sétimo lugar entre os Estados que mais registraram suicídio de policiais nos últimos cinco anos. Na região Norte, é o segundo atrás do Pará.</a:t>
            </a:r>
          </a:p>
        </p:txBody>
      </p:sp>
      <p:pic>
        <p:nvPicPr>
          <p:cNvPr id="25603" name="Picture 3" descr="D:\05 - Rebeca\Consultoria Acadêmica\Clientes-Alunos\TCC - FEFF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86064"/>
            <a:ext cx="6215106" cy="1882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7467600" cy="857250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034" y="857238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A profissão de policial militar (PM) é uma das mais estressantes do universo do trabalho. </a:t>
            </a:r>
          </a:p>
          <a:p>
            <a:pPr algn="just"/>
            <a:r>
              <a:rPr lang="pt-BR" dirty="0"/>
              <a:t> 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857884" y="4572014"/>
            <a:ext cx="29289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(WAGNER, STANKIEVICH &amp; PEDROSO, 2012)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a 9"/>
          <p:cNvGraphicFramePr/>
          <p:nvPr/>
        </p:nvGraphicFramePr>
        <p:xfrm>
          <a:off x="3357554" y="1643056"/>
          <a:ext cx="464347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3" descr="SPECIAL POLICE FORCES | Bolo de policial, Bolo policial, Desenhos de  profissõ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643056"/>
            <a:ext cx="182154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35717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Entre as CAUSAS relacionadas ao desenvolvimento de doenças mentais em PM, destacam-se:</a:t>
            </a:r>
            <a:endParaRPr lang="pt-BR" dirty="0"/>
          </a:p>
        </p:txBody>
      </p:sp>
      <p:graphicFrame>
        <p:nvGraphicFramePr>
          <p:cNvPr id="3" name="Diagrama 2"/>
          <p:cNvGraphicFramePr/>
          <p:nvPr/>
        </p:nvGraphicFramePr>
        <p:xfrm>
          <a:off x="714348" y="1142990"/>
          <a:ext cx="464347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6715140" y="4500576"/>
            <a:ext cx="2087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Minayo </a:t>
            </a:r>
            <a:r>
              <a:rPr lang="pt-BR" sz="1400" i="1" dirty="0"/>
              <a:t>et al.</a:t>
            </a:r>
            <a:r>
              <a:rPr lang="pt-BR" sz="1400" dirty="0"/>
              <a:t> (2008) </a:t>
            </a:r>
          </a:p>
        </p:txBody>
      </p:sp>
      <p:pic>
        <p:nvPicPr>
          <p:cNvPr id="35842" name="Picture 2" descr="Notícia - Assembleia Espírito Santo"/>
          <p:cNvPicPr>
            <a:picLocks noChangeAspect="1" noChangeArrowheads="1"/>
          </p:cNvPicPr>
          <p:nvPr/>
        </p:nvPicPr>
        <p:blipFill>
          <a:blip r:embed="rId7" cstate="print"/>
          <a:srcRect l="47273"/>
          <a:stretch>
            <a:fillRect/>
          </a:stretch>
        </p:blipFill>
        <p:spPr bwMode="auto">
          <a:xfrm>
            <a:off x="5715008" y="1214428"/>
            <a:ext cx="2393173" cy="302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071552"/>
            <a:ext cx="821537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 prática de atividades física aparece como uma estratégia de benefícios que contribuem na saúde </a:t>
            </a:r>
            <a:r>
              <a:rPr lang="pt-BR" dirty="0">
                <a:ea typeface="Calibri" pitchFamily="34" charset="0"/>
                <a:cs typeface="Arial" pitchFamily="34" charset="0"/>
              </a:rPr>
              <a:t>global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 bem estar do PM;</a:t>
            </a:r>
          </a:p>
          <a:p>
            <a:pPr indent="363538" algn="just" fontAlgn="base"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pt-BR" dirty="0"/>
              <a:t>Adotar medidas de promoção e prevenção podem reduzir as vulnerabilidades à saúde mental desses profissionais. </a:t>
            </a:r>
          </a:p>
          <a:p>
            <a:pPr indent="363538" algn="just" fontAlgn="base"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pt-BR" dirty="0"/>
              <a:t>Otimizar o ambiente de trabalho através da conscientização, promovendo conhecimento adequado sobre transtornos emocionais, tornando possível uma redução nos índices de adoecimento dessa categoria.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8596" y="0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CONCLUSÃO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596" y="0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REFERÊNCIAS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857238"/>
            <a:ext cx="835824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100" dirty="0"/>
              <a:t>BRASIL. Constituição da República Federativa do Brasil. São Paulo: Saraiva, 2010.</a:t>
            </a:r>
          </a:p>
          <a:p>
            <a:pPr algn="just">
              <a:spcAft>
                <a:spcPts val="600"/>
              </a:spcAft>
            </a:pPr>
            <a:r>
              <a:rPr lang="pt-BR" sz="1100" dirty="0"/>
              <a:t>COSTA, A. T; LIMA, R. S. Segurança pública. Crime, polícia e justiça no Brasil. São Paulo: Contexto, 2014.</a:t>
            </a:r>
          </a:p>
          <a:p>
            <a:pPr algn="just">
              <a:spcAft>
                <a:spcPts val="600"/>
              </a:spcAft>
            </a:pPr>
            <a:r>
              <a:rPr lang="pt-BR" sz="1100" dirty="0"/>
              <a:t>DANTAS, M. A </a:t>
            </a:r>
            <a:r>
              <a:rPr lang="pt-BR" sz="1100" i="1" dirty="0"/>
              <a:t>et al.</a:t>
            </a:r>
            <a:r>
              <a:rPr lang="pt-BR" sz="1100" dirty="0"/>
              <a:t> Avaliação de estresse em policiais militares. </a:t>
            </a:r>
            <a:r>
              <a:rPr lang="pt-BR" sz="1100" b="1" dirty="0"/>
              <a:t>Psicologia: Teoria e Prática</a:t>
            </a:r>
            <a:r>
              <a:rPr lang="pt-BR" sz="1100" dirty="0"/>
              <a:t> – 2010</a:t>
            </a:r>
          </a:p>
          <a:p>
            <a:pPr algn="just">
              <a:spcAft>
                <a:spcPts val="600"/>
              </a:spcAft>
            </a:pPr>
            <a:r>
              <a:rPr lang="pt-BR" sz="1100" dirty="0"/>
              <a:t>FILHO, M. J. S.</a:t>
            </a:r>
            <a:r>
              <a:rPr lang="pt-BR" sz="1100" i="1" dirty="0"/>
              <a:t>et al</a:t>
            </a:r>
            <a:r>
              <a:rPr lang="pt-BR" sz="1100" dirty="0"/>
              <a:t> Avaliação da qualidade de vida de policiais militares por meio do instrumento WHOQOL-bref. </a:t>
            </a:r>
            <a:r>
              <a:rPr lang="pt-BR" sz="1100" b="1" dirty="0"/>
              <a:t>Revista Brasileira de Ciência e Movimento, </a:t>
            </a:r>
            <a:r>
              <a:rPr lang="pt-BR" sz="1100" dirty="0"/>
              <a:t>2015. </a:t>
            </a:r>
          </a:p>
          <a:p>
            <a:pPr algn="just">
              <a:spcAft>
                <a:spcPts val="600"/>
              </a:spcAft>
            </a:pPr>
            <a:r>
              <a:rPr lang="en-US" sz="1100" dirty="0"/>
              <a:t>MINAYO M. C. S </a:t>
            </a:r>
            <a:r>
              <a:rPr lang="en-US" sz="1100" i="1" dirty="0"/>
              <a:t>et al.</a:t>
            </a:r>
            <a:r>
              <a:rPr lang="en-US" sz="1100" dirty="0"/>
              <a:t> </a:t>
            </a:r>
            <a:r>
              <a:rPr lang="pt-BR" sz="1100" dirty="0"/>
              <a:t>Impacto das atividades profissionais na saúde física e mental dos policiais civis e militares do Rio de Janeiro (RJ, Brasil). </a:t>
            </a:r>
            <a:r>
              <a:rPr lang="pt-BR" sz="1100" b="1" dirty="0"/>
              <a:t>Ciência e saúde coletiva</a:t>
            </a:r>
            <a:r>
              <a:rPr lang="pt-BR" sz="1100" dirty="0"/>
              <a:t> - 2008. </a:t>
            </a:r>
          </a:p>
          <a:p>
            <a:pPr algn="just">
              <a:spcAft>
                <a:spcPts val="600"/>
              </a:spcAft>
            </a:pPr>
            <a:r>
              <a:rPr lang="pt-BR" sz="1100" dirty="0"/>
              <a:t>MINAYO, M. C. DE S., SOUZA, E. R. DE, e CONSTANTINO, P. </a:t>
            </a:r>
            <a:r>
              <a:rPr lang="pt-BR" sz="1100" b="1" dirty="0"/>
              <a:t>Missão prevenir e proteger: Condições de vida, trabalho e saúde dos policiais militares do Rio de Janeiro. </a:t>
            </a:r>
            <a:r>
              <a:rPr lang="pt-BR" sz="1100" dirty="0"/>
              <a:t>Editora FIOCRUZ. http://books.scielo.org/id/y28rt, 2008.</a:t>
            </a:r>
          </a:p>
          <a:p>
            <a:pPr algn="just">
              <a:spcAft>
                <a:spcPts val="600"/>
              </a:spcAft>
            </a:pPr>
            <a:r>
              <a:rPr lang="pt-BR" sz="1100" dirty="0"/>
              <a:t>MINISTÉRIO DA SAÚDE. Doenças relacionadas ao trabalho: Manual de procedimentos para os serviços de saúde. Brasília, DF: MS – 2001.</a:t>
            </a:r>
          </a:p>
          <a:p>
            <a:pPr algn="just">
              <a:spcAft>
                <a:spcPts val="600"/>
              </a:spcAft>
            </a:pPr>
            <a:r>
              <a:rPr lang="pt-BR" sz="1100" dirty="0"/>
              <a:t>NAHAS, M.V. </a:t>
            </a:r>
            <a:r>
              <a:rPr lang="pt-BR" sz="1100" b="1" dirty="0"/>
              <a:t>Atividade física, saúde e qualidade de vida: conceitos e sugestões para um estilo de vida ativo</a:t>
            </a:r>
            <a:r>
              <a:rPr lang="pt-BR" sz="1100" dirty="0"/>
              <a:t> / Markus Vinicius Nahas. – 7. Ed. – Florianópolis, Ed. do Autor, 2017.</a:t>
            </a:r>
          </a:p>
          <a:p>
            <a:pPr algn="just">
              <a:spcAft>
                <a:spcPts val="600"/>
              </a:spcAft>
            </a:pPr>
            <a:r>
              <a:rPr lang="pt-BR" sz="1100" dirty="0"/>
              <a:t>NASCIMENTO, V. M. S. </a:t>
            </a:r>
            <a:r>
              <a:rPr lang="pt-BR" sz="1100" i="1" dirty="0"/>
              <a:t>et al</a:t>
            </a:r>
            <a:r>
              <a:rPr lang="pt-BR" sz="1100" dirty="0"/>
              <a:t>. Nível de atividade física e saúde mental em policiais militares de Sergipe, Brasil. </a:t>
            </a:r>
            <a:r>
              <a:rPr lang="pt-BR" sz="1100" b="1" dirty="0"/>
              <a:t> Congresso Internacional em Saúde</a:t>
            </a:r>
            <a:r>
              <a:rPr lang="pt-BR" sz="1100" dirty="0"/>
              <a:t>. 2021.</a:t>
            </a:r>
          </a:p>
          <a:p>
            <a:pPr algn="just">
              <a:spcAft>
                <a:spcPts val="600"/>
              </a:spcAft>
            </a:pPr>
            <a:r>
              <a:rPr lang="pt-BR" sz="1100" dirty="0"/>
              <a:t>NEME, C. </a:t>
            </a:r>
            <a:r>
              <a:rPr lang="pt-BR" sz="1100" b="1" dirty="0"/>
              <a:t>A Instituição Policial na ordem democrática: O caso da Polícia Militar do Estado de São Paulo</a:t>
            </a:r>
            <a:r>
              <a:rPr lang="pt-BR" sz="1100" dirty="0"/>
              <a:t>. Dissertação, 1999.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357172"/>
            <a:ext cx="85011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200" dirty="0"/>
              <a:t>OLIVEIRA, K.L; SANTOS, L. M. Percepção da saúde mental em policiais militares da força tática e de rua. </a:t>
            </a:r>
            <a:r>
              <a:rPr lang="pt-BR" sz="1200" b="1" dirty="0"/>
              <a:t>Sociologias</a:t>
            </a:r>
            <a:r>
              <a:rPr lang="pt-BR" sz="1200" dirty="0"/>
              <a:t>, v. 12, p. 224-250, 2010.</a:t>
            </a:r>
          </a:p>
          <a:p>
            <a:pPr>
              <a:spcAft>
                <a:spcPts val="600"/>
              </a:spcAft>
            </a:pPr>
            <a:r>
              <a:rPr lang="pt-BR" sz="1200" dirty="0"/>
              <a:t>OLIVEIRA, P. L. M. D., e BARDAGI, M. P. Estresse e comprometimento com a carreira em policiais militares. </a:t>
            </a:r>
            <a:r>
              <a:rPr lang="pt-BR" sz="1200" b="1" dirty="0"/>
              <a:t>Boletim de Psicologia</a:t>
            </a:r>
            <a:r>
              <a:rPr lang="pt-BR" sz="1200" dirty="0"/>
              <a:t> – 2010</a:t>
            </a:r>
          </a:p>
          <a:p>
            <a:pPr>
              <a:spcAft>
                <a:spcPts val="600"/>
              </a:spcAft>
            </a:pPr>
            <a:r>
              <a:rPr lang="pt-BR" sz="1200" dirty="0"/>
              <a:t>OLIVEIRA, P. L. M. D., e BARDAGI, M. P. Estresse e comprometimento com a carreira em policiais militares. </a:t>
            </a:r>
            <a:r>
              <a:rPr lang="pt-BR" sz="1200" b="1" dirty="0"/>
              <a:t>Boletim de Psicologia</a:t>
            </a:r>
            <a:r>
              <a:rPr lang="pt-BR" sz="1200" dirty="0"/>
              <a:t> – 2010</a:t>
            </a:r>
          </a:p>
          <a:p>
            <a:pPr>
              <a:spcAft>
                <a:spcPts val="600"/>
              </a:spcAft>
            </a:pPr>
            <a:r>
              <a:rPr lang="pt-BR" sz="1200" dirty="0"/>
              <a:t>SALOMON, D.V. </a:t>
            </a:r>
            <a:r>
              <a:rPr lang="pt-BR" sz="1200" b="1" dirty="0"/>
              <a:t>Como fazer uma monografia.</a:t>
            </a:r>
            <a:r>
              <a:rPr lang="pt-BR" sz="1200" dirty="0"/>
              <a:t> 11a ed. São Paulo: Martins Fontes; 2004.</a:t>
            </a:r>
          </a:p>
          <a:p>
            <a:pPr>
              <a:spcAft>
                <a:spcPts val="600"/>
              </a:spcAft>
            </a:pPr>
            <a:r>
              <a:rPr lang="pt-BR" sz="1200" dirty="0"/>
              <a:t>SILVA, R. S </a:t>
            </a:r>
            <a:r>
              <a:rPr lang="pt-BR" sz="1200" i="1" dirty="0"/>
              <a:t>et al</a:t>
            </a:r>
            <a:r>
              <a:rPr lang="pt-BR" sz="1200" dirty="0"/>
              <a:t>. Atividade física e qualidade de vida. </a:t>
            </a:r>
            <a:r>
              <a:rPr lang="pt-BR" sz="1200" b="1" dirty="0"/>
              <a:t>Ciência e saúde coletiva</a:t>
            </a:r>
            <a:r>
              <a:rPr lang="pt-BR" sz="1200" dirty="0"/>
              <a:t>, v. 15, p. 115-120, 2010.</a:t>
            </a:r>
          </a:p>
          <a:p>
            <a:pPr>
              <a:spcAft>
                <a:spcPts val="600"/>
              </a:spcAft>
            </a:pPr>
            <a:r>
              <a:rPr lang="pt-BR" sz="1200" dirty="0"/>
              <a:t>SILVEIRA, E. G. B. Aptidão física, nível de atividade física e qualidade de vida de policiais militares em início de carreira: um estudo longitudinal. 2017.</a:t>
            </a:r>
          </a:p>
          <a:p>
            <a:pPr>
              <a:spcAft>
                <a:spcPts val="600"/>
              </a:spcAft>
            </a:pPr>
            <a:r>
              <a:rPr lang="pt-BR" sz="1200" dirty="0"/>
              <a:t>SOARES, W. D; RODRIGUES, B. P; PIMENTA, C. P. S. Síndrome de burnout, depressão, ansiedade e ideação suicida em servidores de segurança pública. </a:t>
            </a:r>
            <a:r>
              <a:rPr lang="pt-BR" sz="1200" b="1" dirty="0"/>
              <a:t>Revista Uningá review</a:t>
            </a:r>
            <a:r>
              <a:rPr lang="pt-BR" sz="1200" dirty="0"/>
              <a:t>, v. 36, p. eurj3613-eurj3613, 2021. </a:t>
            </a:r>
          </a:p>
          <a:p>
            <a:pPr>
              <a:spcAft>
                <a:spcPts val="600"/>
              </a:spcAft>
            </a:pPr>
            <a:r>
              <a:rPr lang="pt-BR" sz="1200" dirty="0"/>
              <a:t>SOUSA, K. L. A. O. </a:t>
            </a:r>
            <a:r>
              <a:rPr lang="pt-BR" sz="1200" i="1" dirty="0"/>
              <a:t>et al.</a:t>
            </a:r>
            <a:r>
              <a:rPr lang="pt-BR" sz="1200" dirty="0"/>
              <a:t> Fatores associados ao surgimento de ansiedade / depressão em policiais militares: uma revisão integrativa. </a:t>
            </a:r>
            <a:r>
              <a:rPr lang="pt-BR" sz="1200" b="1" dirty="0"/>
              <a:t>Pesquisa, Sociedade e Desenvolvimento</a:t>
            </a:r>
            <a:r>
              <a:rPr lang="pt-BR" sz="1200" dirty="0"/>
              <a:t> , v. 10, n. 10, pág. e201101018702-e201101018702, 2021.</a:t>
            </a:r>
          </a:p>
          <a:p>
            <a:pPr>
              <a:spcAft>
                <a:spcPts val="600"/>
              </a:spcAft>
            </a:pPr>
            <a:r>
              <a:rPr lang="pt-BR" sz="1200" dirty="0"/>
              <a:t>WAGNER, L. C; STANKIEVICH, R. A. P.; PEDROSO, F. Saúde mental e qualidade de vida de policiais civis da região metropolitana de Porto Alegre. </a:t>
            </a:r>
            <a:r>
              <a:rPr lang="pt-BR" sz="1200" b="1" dirty="0"/>
              <a:t>Revista Brasileira de Medicina do Trabalho</a:t>
            </a:r>
            <a:r>
              <a:rPr lang="pt-BR" sz="1200" dirty="0"/>
              <a:t>, v. 10, n. 2, p. 64-71, 2012.</a:t>
            </a:r>
          </a:p>
          <a:p>
            <a:pPr>
              <a:spcAft>
                <a:spcPts val="600"/>
              </a:spcAft>
            </a:pPr>
            <a:r>
              <a:rPr lang="pt-BR" sz="1200" i="1" dirty="0"/>
              <a:t>World Health Organization (WHO). </a:t>
            </a:r>
            <a:r>
              <a:rPr lang="en-US" sz="1200" i="1" dirty="0"/>
              <a:t>Mental health: a state of well-being.</a:t>
            </a:r>
            <a:r>
              <a:rPr lang="en-US" sz="1200" dirty="0"/>
              <a:t> </a:t>
            </a:r>
            <a:r>
              <a:rPr lang="pt-BR" sz="1200" dirty="0"/>
              <a:t>[Internet]. 2014. Disponível em: http://www.who.int/features/factfiles/mental_health/en/ Acesso em: 02 de agosto de 2021.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0034" y="142858"/>
            <a:ext cx="3929090" cy="7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SAÚDE MENTAL</a:t>
            </a:r>
          </a:p>
        </p:txBody>
      </p:sp>
      <p:pic>
        <p:nvPicPr>
          <p:cNvPr id="16387" name="Picture 3" descr="C:\Users\eliza\Downloads\unnamed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34"/>
            <a:ext cx="6803577" cy="4572032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4572014"/>
            <a:ext cx="1071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(WHO, 2014)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596" y="0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QUESTÕES NORTEADORAS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215074" y="285734"/>
            <a:ext cx="2642598" cy="1533163"/>
            <a:chOff x="5929322" y="1285866"/>
            <a:chExt cx="2642598" cy="1533163"/>
          </a:xfrm>
        </p:grpSpPr>
        <p:pic>
          <p:nvPicPr>
            <p:cNvPr id="5" name="Picture 4" descr="Interrogação Amarela PNG - Interrogação Amarela 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388" y="1285866"/>
              <a:ext cx="1643074" cy="1177119"/>
            </a:xfrm>
            <a:prstGeom prst="rect">
              <a:avLst/>
            </a:prstGeom>
            <a:noFill/>
          </p:spPr>
        </p:pic>
        <p:grpSp>
          <p:nvGrpSpPr>
            <p:cNvPr id="7" name="Grupo 6"/>
            <p:cNvGrpSpPr/>
            <p:nvPr/>
          </p:nvGrpSpPr>
          <p:grpSpPr>
            <a:xfrm>
              <a:off x="5929322" y="1571618"/>
              <a:ext cx="2642598" cy="1247411"/>
              <a:chOff x="6564090" y="425971"/>
              <a:chExt cx="2642598" cy="1247411"/>
            </a:xfrm>
          </p:grpSpPr>
          <p:pic>
            <p:nvPicPr>
              <p:cNvPr id="17412" name="Picture 4" descr="Interrogação Amarela PNG - Interrogação Amarela 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0595656">
                <a:off x="6564090" y="425971"/>
                <a:ext cx="1643074" cy="1177119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Interrogação Amarela PNG - Interrogação Amarela 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997971">
                <a:off x="7563614" y="496263"/>
                <a:ext cx="1643074" cy="1177119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9" name="Diagrama 8"/>
          <p:cNvGraphicFramePr/>
          <p:nvPr/>
        </p:nvGraphicFramePr>
        <p:xfrm>
          <a:off x="642910" y="1428742"/>
          <a:ext cx="592935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596" y="0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1000114"/>
            <a:ext cx="8501122" cy="12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76176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 Geral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Destacar a importância da atividade física como medida preventiva na saúde mental de policiais militares.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44" y="2357436"/>
            <a:ext cx="8501122" cy="240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76176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Objetivos Específicos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Contextualizar o percurso histórico da Polícia Militar no Brasil;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Levantar informações sobre o perfil do policial militar relacionados aos hábitos de saúde (nível de atividade física e saúde mental);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Descrever pesquisas realizadas nos últimos anos acerca da importância da atividade física como medida preventiva a saúde mental de policiais militares.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596" y="0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METODOLOGIA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etetive Procurando Homem - Gráfico vetorial grátis no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34"/>
            <a:ext cx="1910073" cy="1928826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500034" y="1000114"/>
            <a:ext cx="5421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/>
              <a:t> Pesquisa bibliográfica - (SALOMON, 2004)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1472" y="1643056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/>
              <a:t> Critérios de inclusão:</a:t>
            </a:r>
            <a:endParaRPr lang="pt-BR" sz="1050" dirty="0"/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 marL="265113">
              <a:buFont typeface="Arial" pitchFamily="34" charset="0"/>
              <a:buChar char="•"/>
            </a:pPr>
            <a:r>
              <a:rPr lang="pt-BR" dirty="0"/>
              <a:t> Anos de 2000 a 2021 e apenas no idioma português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1472" y="2857502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/>
              <a:t> Banco de dados:</a:t>
            </a:r>
          </a:p>
        </p:txBody>
      </p:sp>
      <p:sp>
        <p:nvSpPr>
          <p:cNvPr id="1028" name="AutoShape 4" descr="DeCS – Descritores em Ciências da Saú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30" name="AutoShape 6" descr="DeCS – Descritores em Ciências da Saú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32" name="AutoShape 8" descr="DeCS – Descritores em Ciências da Saú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34" name="AutoShape 10" descr="DeCS – Descritores em Ciências da Saú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36" name="AutoShape 12" descr="Logo BV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38" name="Picture 14" descr="DeCS - Descritores em Ciências da Saú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286130"/>
            <a:ext cx="1509715" cy="1472284"/>
          </a:xfrm>
          <a:prstGeom prst="rect">
            <a:avLst/>
          </a:prstGeom>
          <a:noFill/>
        </p:spPr>
      </p:pic>
      <p:pic>
        <p:nvPicPr>
          <p:cNvPr id="1040" name="Picture 16" descr="scielo.png — Instituto Federal de Educação, Ciência e Tecnologia de Minas  Gerais Campus Ibirit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00444"/>
            <a:ext cx="1500198" cy="1125149"/>
          </a:xfrm>
          <a:prstGeom prst="rect">
            <a:avLst/>
          </a:prstGeom>
          <a:noFill/>
        </p:spPr>
      </p:pic>
      <p:pic>
        <p:nvPicPr>
          <p:cNvPr id="1044" name="Picture 20" descr="GOOGLE ACADÊMICO → O que É, Como Usar, Livros, TC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8"/>
            <a:ext cx="2286016" cy="649674"/>
          </a:xfrm>
          <a:prstGeom prst="rect">
            <a:avLst/>
          </a:prstGeom>
          <a:noFill/>
        </p:spPr>
      </p:pic>
      <p:pic>
        <p:nvPicPr>
          <p:cNvPr id="1046" name="Picture 22" descr="logo pubm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714758"/>
            <a:ext cx="1920367" cy="682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596" y="0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REVISÃO DE LITERATURA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28728" y="1071552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Contexto histórico da Polícia Militar no Brasil</a:t>
            </a:r>
            <a:endParaRPr lang="pt-BR" dirty="0"/>
          </a:p>
        </p:txBody>
      </p:sp>
      <p:pic>
        <p:nvPicPr>
          <p:cNvPr id="19458" name="Picture 2" descr="Império do Brazil: Dom João VI - Brazil 18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70"/>
            <a:ext cx="3648554" cy="237649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571604" y="4286262"/>
            <a:ext cx="16353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/>
              <a:t>Rio de Janeiro - 1808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00562" y="2071684"/>
            <a:ext cx="41434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Inspirada na organização das corporações europeias, a ideia principal era a formação de segurança pública como serviço essencial prestado pelo Estado, em paralelo a garantia de direitos, assentamento de autoridade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 manutenção da ordem.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3538" y="4572014"/>
            <a:ext cx="3500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(MINAYO, SOUZA  &amp; CONSTANTINO, 2008)</a:t>
            </a:r>
            <a:endParaRPr lang="pt-BR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728" y="50004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Linha do tempo - Polícia Militar no Brasil</a:t>
            </a:r>
            <a:endParaRPr lang="pt-BR" dirty="0"/>
          </a:p>
        </p:txBody>
      </p:sp>
      <p:grpSp>
        <p:nvGrpSpPr>
          <p:cNvPr id="23" name="Grupo 22"/>
          <p:cNvGrpSpPr/>
          <p:nvPr/>
        </p:nvGrpSpPr>
        <p:grpSpPr>
          <a:xfrm>
            <a:off x="642910" y="1071552"/>
            <a:ext cx="8001056" cy="1285884"/>
            <a:chOff x="428596" y="2214560"/>
            <a:chExt cx="7500990" cy="873774"/>
          </a:xfrm>
        </p:grpSpPr>
        <p:cxnSp>
          <p:nvCxnSpPr>
            <p:cNvPr id="4" name="Conector reto 3"/>
            <p:cNvCxnSpPr/>
            <p:nvPr/>
          </p:nvCxnSpPr>
          <p:spPr>
            <a:xfrm>
              <a:off x="428596" y="2643188"/>
              <a:ext cx="750099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rot="5400000">
              <a:off x="1179489" y="2535237"/>
              <a:ext cx="2143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ângulo 6"/>
            <p:cNvSpPr/>
            <p:nvPr/>
          </p:nvSpPr>
          <p:spPr>
            <a:xfrm>
              <a:off x="500034" y="2714626"/>
              <a:ext cx="1806905" cy="2308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sz="900" dirty="0"/>
                <a:t>Intendência Geral de Polícia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71538" y="2214560"/>
              <a:ext cx="479618" cy="2308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sz="900" dirty="0"/>
                <a:t>1808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643174" y="2357436"/>
              <a:ext cx="1484702" cy="2308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sz="900" dirty="0"/>
                <a:t>Guarda Real de Polícia</a:t>
              </a:r>
            </a:p>
          </p:txBody>
        </p:sp>
        <p:cxnSp>
          <p:nvCxnSpPr>
            <p:cNvPr id="13" name="Conector reto 12"/>
            <p:cNvCxnSpPr/>
            <p:nvPr/>
          </p:nvCxnSpPr>
          <p:spPr>
            <a:xfrm rot="5400000">
              <a:off x="3251191" y="2749551"/>
              <a:ext cx="2143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ângulo 13"/>
            <p:cNvSpPr/>
            <p:nvPr/>
          </p:nvSpPr>
          <p:spPr>
            <a:xfrm>
              <a:off x="3143240" y="2857502"/>
              <a:ext cx="479618" cy="2308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sz="900" dirty="0"/>
                <a:t>1809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 rot="5400000">
              <a:off x="5322893" y="2535237"/>
              <a:ext cx="2143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ângulo 16"/>
            <p:cNvSpPr/>
            <p:nvPr/>
          </p:nvSpPr>
          <p:spPr>
            <a:xfrm>
              <a:off x="4357686" y="2714626"/>
              <a:ext cx="2047355" cy="2308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sz="900" dirty="0"/>
                <a:t>Corpo Militar de Polícia da Corte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5214942" y="2214560"/>
              <a:ext cx="479618" cy="2308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sz="900" dirty="0"/>
                <a:t>1866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 rot="5400000">
              <a:off x="7108843" y="2749551"/>
              <a:ext cx="2143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6715140" y="2357436"/>
              <a:ext cx="947695" cy="2308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sz="900" dirty="0"/>
                <a:t>Polícia Militar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7000892" y="2857502"/>
              <a:ext cx="479618" cy="2308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sz="900" dirty="0"/>
                <a:t>1920</a:t>
              </a:r>
            </a:p>
          </p:txBody>
        </p:sp>
      </p:grpSp>
      <p:pic>
        <p:nvPicPr>
          <p:cNvPr id="20482" name="Picture 2" descr="Mapa Mental: Ditadura Militar - Blog Descompl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6"/>
            <a:ext cx="2389716" cy="1962142"/>
          </a:xfrm>
          <a:prstGeom prst="rect">
            <a:avLst/>
          </a:prstGeom>
          <a:noFill/>
        </p:spPr>
      </p:pic>
      <p:pic>
        <p:nvPicPr>
          <p:cNvPr id="20484" name="Picture 4" descr="A Constituição Federal e seus 30 Anos - Vermel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14626"/>
            <a:ext cx="2187990" cy="2009767"/>
          </a:xfrm>
          <a:prstGeom prst="rect">
            <a:avLst/>
          </a:prstGeom>
          <a:noFill/>
        </p:spPr>
      </p:pic>
      <p:sp>
        <p:nvSpPr>
          <p:cNvPr id="26" name="Seta para a direita 25"/>
          <p:cNvSpPr/>
          <p:nvPr/>
        </p:nvSpPr>
        <p:spPr>
          <a:xfrm>
            <a:off x="4286248" y="3429006"/>
            <a:ext cx="1000132" cy="6429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28794" y="571486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Art. 144 da Constituição Federal: “A segurança pública dever do Estado, direito e responsabilidade de todos, é exercida para preservação da ordem pública e da incolumidade das pessoas e do patrimônio [...]” (BRASIL, 2010).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AutoShape 3" descr="Constituicao-Compil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1509" name="AutoShape 5" descr="Constituicao-Compil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1511" name="AutoShape 7" descr="Constitui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1513" name="Picture 9" descr="Constituição Federal"/>
          <p:cNvPicPr>
            <a:picLocks noChangeAspect="1" noChangeArrowheads="1"/>
          </p:cNvPicPr>
          <p:nvPr/>
        </p:nvPicPr>
        <p:blipFill>
          <a:blip r:embed="rId2"/>
          <a:srcRect l="33692" t="24265" r="37011" b="29411"/>
          <a:stretch>
            <a:fillRect/>
          </a:stretch>
        </p:blipFill>
        <p:spPr bwMode="auto">
          <a:xfrm>
            <a:off x="500034" y="357172"/>
            <a:ext cx="1428760" cy="1500198"/>
          </a:xfrm>
          <a:prstGeom prst="rect">
            <a:avLst/>
          </a:prstGeom>
          <a:noFill/>
        </p:spPr>
      </p:pic>
      <p:sp>
        <p:nvSpPr>
          <p:cNvPr id="10" name="Seta dobrada para cima 9"/>
          <p:cNvSpPr/>
          <p:nvPr/>
        </p:nvSpPr>
        <p:spPr>
          <a:xfrm rot="5400000">
            <a:off x="1678761" y="2178841"/>
            <a:ext cx="785818" cy="71438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517" name="Picture 13" descr="Segurança Pública no Brasil - O que é, Conceito, Para que Serve."/>
          <p:cNvPicPr>
            <a:picLocks noChangeAspect="1" noChangeArrowheads="1"/>
          </p:cNvPicPr>
          <p:nvPr/>
        </p:nvPicPr>
        <p:blipFill>
          <a:blip r:embed="rId3"/>
          <a:srcRect t="56296" r="769" b="23728"/>
          <a:stretch>
            <a:fillRect/>
          </a:stretch>
        </p:blipFill>
        <p:spPr bwMode="auto">
          <a:xfrm>
            <a:off x="3000364" y="2428874"/>
            <a:ext cx="4286280" cy="548245"/>
          </a:xfrm>
          <a:prstGeom prst="rect">
            <a:avLst/>
          </a:prstGeom>
          <a:noFill/>
        </p:spPr>
      </p:pic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071538" y="3429006"/>
            <a:ext cx="73581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Combater, prevenir, inibir, neutralizar ou reprimir a pratica de atos considerados ilegais perante a legislação vigente e situações de riscos ao bem estar social</a:t>
            </a:r>
            <a:r>
              <a:rPr kumimoji="0" lang="pt-B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(COSTA</a:t>
            </a:r>
            <a:r>
              <a:rPr kumimoji="0" lang="pt-B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LIMA, 2014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4064</TotalTime>
  <Words>1930</Words>
  <Application>Microsoft Office PowerPoint</Application>
  <PresentationFormat>Apresentação na tela (16:9)</PresentationFormat>
  <Paragraphs>119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Wingdings 2</vt:lpstr>
      <vt:lpstr>Aspecto</vt:lpstr>
      <vt:lpstr>UNIVERSIDADE FEDERAL DO AMAZONAS FACULDADE DE EDUCAÇÃO FÍSICA E FISIOTERAPIA TRABALHO DE CONCLUSÃO DE CURSO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TRACIONAMENTO DE CANINO INCLUSO POR TÉCNICA CONSERVADORA NÃO CIRÚRGICA: RELATO DE CASO</dc:title>
  <dc:creator>eliza</dc:creator>
  <cp:lastModifiedBy>thomaz-abdalla</cp:lastModifiedBy>
  <cp:revision>67</cp:revision>
  <dcterms:created xsi:type="dcterms:W3CDTF">2021-07-06T18:53:17Z</dcterms:created>
  <dcterms:modified xsi:type="dcterms:W3CDTF">2023-03-21T20:48:38Z</dcterms:modified>
</cp:coreProperties>
</file>